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6" r:id="rId1"/>
  </p:sldMasterIdLst>
  <p:notesMasterIdLst>
    <p:notesMasterId r:id="rId79"/>
  </p:notesMasterIdLst>
  <p:handoutMasterIdLst>
    <p:handoutMasterId r:id="rId80"/>
  </p:handoutMasterIdLst>
  <p:sldIdLst>
    <p:sldId id="265" r:id="rId2"/>
    <p:sldId id="266" r:id="rId3"/>
    <p:sldId id="268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3" r:id="rId19"/>
    <p:sldId id="282" r:id="rId20"/>
    <p:sldId id="284" r:id="rId21"/>
    <p:sldId id="288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285" r:id="rId38"/>
    <p:sldId id="286" r:id="rId39"/>
    <p:sldId id="303" r:id="rId40"/>
    <p:sldId id="304" r:id="rId41"/>
    <p:sldId id="305" r:id="rId42"/>
    <p:sldId id="306" r:id="rId43"/>
    <p:sldId id="309" r:id="rId44"/>
    <p:sldId id="307" r:id="rId45"/>
    <p:sldId id="310" r:id="rId46"/>
    <p:sldId id="311" r:id="rId47"/>
    <p:sldId id="308" r:id="rId48"/>
    <p:sldId id="312" r:id="rId49"/>
    <p:sldId id="313" r:id="rId50"/>
    <p:sldId id="314" r:id="rId51"/>
    <p:sldId id="324" r:id="rId52"/>
    <p:sldId id="317" r:id="rId53"/>
    <p:sldId id="319" r:id="rId54"/>
    <p:sldId id="316" r:id="rId55"/>
    <p:sldId id="320" r:id="rId56"/>
    <p:sldId id="318" r:id="rId57"/>
    <p:sldId id="321" r:id="rId58"/>
    <p:sldId id="322" r:id="rId59"/>
    <p:sldId id="323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</p:sldIdLst>
  <p:sldSz cx="9144000" cy="5715000" type="screen16x10"/>
  <p:notesSz cx="7099300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FF00FE"/>
    <a:srgbClr val="FFFF01"/>
    <a:srgbClr val="FF9C9B"/>
    <a:srgbClr val="FFC4C3"/>
    <a:srgbClr val="EA9FB6"/>
    <a:srgbClr val="D1CC00"/>
    <a:srgbClr val="D7D200"/>
    <a:srgbClr val="01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5701" autoAdjust="0"/>
  </p:normalViewPr>
  <p:slideViewPr>
    <p:cSldViewPr snapToGrid="0" snapToObjects="1">
      <p:cViewPr>
        <p:scale>
          <a:sx n="200" d="100"/>
          <a:sy n="200" d="100"/>
        </p:scale>
        <p:origin x="-4896" y="-183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-20039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134" y="-1137"/>
      </p:cViewPr>
      <p:guideLst>
        <p:guide orient="horz" pos="3224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A3A710CB-D68B-4ECD-B63A-D37A0FE5AD83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B762B09C-F1B7-4164-956F-C5078A34349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01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/>
          <a:lstStyle>
            <a:lvl1pPr algn="r">
              <a:defRPr sz="1300"/>
            </a:lvl1pPr>
          </a:lstStyle>
          <a:p>
            <a:fld id="{C5935D1E-0D47-4659-BF7E-E3FE532ABDF4}" type="datetimeFigureOut">
              <a:rPr lang="it-IT" smtClean="0"/>
              <a:pPr/>
              <a:t>26/03/2018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768350"/>
            <a:ext cx="6134100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8" rIns="99036" bIns="4951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6" tIns="49518" rIns="99036" bIns="49518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36" tIns="49518" rIns="99036" bIns="49518" rtlCol="0" anchor="b"/>
          <a:lstStyle>
            <a:lvl1pPr algn="r">
              <a:defRPr sz="1300"/>
            </a:lvl1pPr>
          </a:lstStyle>
          <a:p>
            <a:fld id="{7294955F-7AD0-49A9-94B1-62B5205F5FF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80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/>
          <p:cNvSpPr/>
          <p:nvPr userDrawn="1"/>
        </p:nvSpPr>
        <p:spPr>
          <a:xfrm>
            <a:off x="83371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itchFamily="34" charset="0"/>
            </a:endParaRPr>
          </a:p>
        </p:txBody>
      </p:sp>
      <p:cxnSp>
        <p:nvCxnSpPr>
          <p:cNvPr id="6" name="Connettore 1 5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" y="5235983"/>
            <a:ext cx="436692" cy="436692"/>
          </a:xfrm>
          <a:prstGeom prst="rect">
            <a:avLst/>
          </a:prstGeom>
        </p:spPr>
      </p:pic>
      <p:sp>
        <p:nvSpPr>
          <p:cNvPr id="8" name="Titolo 23"/>
          <p:cNvSpPr txBox="1">
            <a:spLocks/>
          </p:cNvSpPr>
          <p:nvPr userDrawn="1"/>
        </p:nvSpPr>
        <p:spPr>
          <a:xfrm>
            <a:off x="645032" y="5394346"/>
            <a:ext cx="494894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AIA - Binary images</a:t>
            </a:r>
            <a:r>
              <a:rPr lang="it-IT" sz="1300" i="1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rPr>
              <a:t>– A.A. 2017-2018 | Alessandro Bria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8472023" y="5394348"/>
            <a:ext cx="64129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DB0A777A-9A85-4BE0-9226-44B443F7F57B}" type="slidenum">
              <a:rPr lang="en-US" sz="1200" smtClean="0">
                <a:solidFill>
                  <a:srgbClr val="085091"/>
                </a:solidFill>
                <a:latin typeface="Trebuchet MS" pitchFamily="34" charset="0"/>
              </a:rPr>
              <a:t>‹N›</a:t>
            </a:fld>
            <a:r>
              <a:rPr lang="en-US" sz="1200" dirty="0" smtClean="0">
                <a:solidFill>
                  <a:srgbClr val="085091"/>
                </a:solidFill>
                <a:latin typeface="Trebuchet MS" pitchFamily="34" charset="0"/>
              </a:rPr>
              <a:t>/77</a:t>
            </a:r>
            <a:endParaRPr lang="en-US" sz="1400" dirty="0">
              <a:solidFill>
                <a:srgbClr val="085091"/>
              </a:solidFill>
              <a:latin typeface="Trebuchet MS" pitchFamily="34" charset="0"/>
            </a:endParaRPr>
          </a:p>
        </p:txBody>
      </p:sp>
      <p:sp>
        <p:nvSpPr>
          <p:cNvPr id="15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erciz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76000"/>
            </a:schemeClr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rgbClr val="A4A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6000">
                <a:schemeClr val="bg1">
                  <a:lumMod val="6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rgbClr val="A4A4A4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424073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Binary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rgbClr val="A4A4A4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Clr>
                <a:srgbClr val="A4A4A4"/>
              </a:buClr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Clr>
                <a:srgbClr val="A4A4A4"/>
              </a:buClr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800" b="0">
                <a:solidFill>
                  <a:schemeClr val="tx1"/>
                </a:solidFill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658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7"/>
          <p:cNvSpPr txBox="1">
            <a:spLocks/>
          </p:cNvSpPr>
          <p:nvPr userDrawn="1"/>
        </p:nvSpPr>
        <p:spPr>
          <a:xfrm>
            <a:off x="0" y="120746"/>
            <a:ext cx="9147470" cy="582203"/>
          </a:xfrm>
          <a:prstGeom prst="roundRect">
            <a:avLst>
              <a:gd name="adj" fmla="val 0"/>
            </a:avLst>
          </a:prstGeom>
          <a:solidFill>
            <a:srgbClr val="3F8CD1"/>
          </a:solidFill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400" b="0" kern="120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988849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Binary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  <a:prstGeom prst="rect">
            <a:avLst/>
          </a:prstGeom>
        </p:spPr>
        <p:txBody>
          <a:bodyPr lIns="0" tIns="108000" rIns="0">
            <a:noAutofit/>
          </a:bodyPr>
          <a:lstStyle>
            <a:lvl1pPr algn="just">
              <a:spcAft>
                <a:spcPts val="300"/>
              </a:spcAft>
              <a:buClr>
                <a:schemeClr val="accent1"/>
              </a:buClr>
              <a:defRPr sz="2000">
                <a:latin typeface="Calibri Light" panose="020F0302020204030204" pitchFamily="34" charset="0"/>
              </a:defRPr>
            </a:lvl1pPr>
            <a:lvl2pPr marL="640080" indent="-246888" algn="just">
              <a:spcAft>
                <a:spcPts val="300"/>
              </a:spcAft>
              <a:buFont typeface="Symbol" panose="05050102010706020507" pitchFamily="18" charset="2"/>
              <a:buChar char="-"/>
              <a:defRPr sz="1800">
                <a:latin typeface="Calibri Light" panose="020F0302020204030204" pitchFamily="34" charset="0"/>
              </a:defRPr>
            </a:lvl2pPr>
            <a:lvl3pPr marL="914400" indent="-246888" algn="just">
              <a:spcAft>
                <a:spcPts val="300"/>
              </a:spcAft>
              <a:buFont typeface="Wingdings" panose="05000000000000000000" pitchFamily="2" charset="2"/>
              <a:buChar char="§"/>
              <a:defRPr sz="1600">
                <a:latin typeface="Calibri Light" panose="020F0302020204030204" pitchFamily="34" charset="0"/>
              </a:defRPr>
            </a:lvl3pPr>
            <a:lvl4pPr>
              <a:defRPr sz="1600">
                <a:latin typeface="Calibri Light" panose="020F0302020204030204" pitchFamily="34" charset="0"/>
              </a:defRPr>
            </a:lvl4pPr>
            <a:lvl5pP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it-IT" dirty="0" smtClean="0"/>
              <a:t>Fare clic per modificare stili del testo </a:t>
            </a:r>
            <a:r>
              <a:rPr lang="it-IT" smtClean="0"/>
              <a:t>dello schem</a:t>
            </a:r>
          </a:p>
          <a:p>
            <a:pPr lvl="0"/>
            <a:r>
              <a:rPr lang="it-IT" smtClean="0"/>
              <a:t>a</a:t>
            </a:r>
            <a:endParaRPr lang="it-IT" dirty="0" smtClean="0"/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</p:txBody>
      </p:sp>
      <p:sp>
        <p:nvSpPr>
          <p:cNvPr id="8" name="Titolo 7"/>
          <p:cNvSpPr>
            <a:spLocks noGrp="1"/>
          </p:cNvSpPr>
          <p:nvPr>
            <p:ph type="title" hasCustomPrompt="1"/>
          </p:nvPr>
        </p:nvSpPr>
        <p:spPr>
          <a:xfrm>
            <a:off x="-3470" y="120746"/>
            <a:ext cx="9147470" cy="582203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txBody>
          <a:bodyPr lIns="180000" rIns="72000" bIns="46800" anchor="ctr" anchorCtr="0">
            <a:normAutofit/>
          </a:bodyPr>
          <a:lstStyle>
            <a:lvl1pPr algn="l">
              <a:defRPr sz="24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it-IT" smtClean="0"/>
              <a:t>Fare clic qui per inserire il titolo</a:t>
            </a:r>
            <a:endParaRPr lang="it-IT" dirty="0"/>
          </a:p>
        </p:txBody>
      </p:sp>
      <p:cxnSp>
        <p:nvCxnSpPr>
          <p:cNvPr id="15" name="Connettore 1 14"/>
          <p:cNvCxnSpPr/>
          <p:nvPr userDrawn="1"/>
        </p:nvCxnSpPr>
        <p:spPr>
          <a:xfrm flipV="1">
            <a:off x="-3470" y="120746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1 2"/>
          <p:cNvCxnSpPr/>
          <p:nvPr userDrawn="1"/>
        </p:nvCxnSpPr>
        <p:spPr>
          <a:xfrm flipV="1">
            <a:off x="-3470" y="702949"/>
            <a:ext cx="9147470" cy="0"/>
          </a:xfrm>
          <a:prstGeom prst="line">
            <a:avLst/>
          </a:prstGeom>
          <a:ln w="28575">
            <a:solidFill>
              <a:srgbClr val="085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tto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e 8"/>
          <p:cNvSpPr/>
          <p:nvPr userDrawn="1"/>
        </p:nvSpPr>
        <p:spPr>
          <a:xfrm>
            <a:off x="83370" y="5222519"/>
            <a:ext cx="456661" cy="45832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ttangolo 9"/>
          <p:cNvSpPr/>
          <p:nvPr userDrawn="1"/>
        </p:nvSpPr>
        <p:spPr>
          <a:xfrm>
            <a:off x="0" y="5394346"/>
            <a:ext cx="9144000" cy="32065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3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Connettore 1 10"/>
          <p:cNvCxnSpPr/>
          <p:nvPr userDrawn="1"/>
        </p:nvCxnSpPr>
        <p:spPr>
          <a:xfrm>
            <a:off x="0" y="5394346"/>
            <a:ext cx="9144000" cy="0"/>
          </a:xfrm>
          <a:prstGeom prst="line">
            <a:avLst/>
          </a:prstGeom>
          <a:ln w="38100">
            <a:solidFill>
              <a:schemeClr val="accent1"/>
            </a:solidFill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itolo 23"/>
          <p:cNvSpPr txBox="1">
            <a:spLocks/>
          </p:cNvSpPr>
          <p:nvPr userDrawn="1"/>
        </p:nvSpPr>
        <p:spPr>
          <a:xfrm>
            <a:off x="645033" y="5394346"/>
            <a:ext cx="5361320" cy="315860"/>
          </a:xfrm>
          <a:prstGeom prst="rect">
            <a:avLst/>
          </a:prstGeom>
          <a:ln>
            <a:noFill/>
          </a:ln>
        </p:spPr>
        <p:txBody>
          <a:bodyPr vert="horz" lIns="0" tIns="0" rIns="0" bIns="0" anchor="ctr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AIA - Binary images</a:t>
            </a:r>
            <a:r>
              <a:rPr lang="it-IT" sz="13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</a:t>
            </a:r>
            <a:r>
              <a:rPr lang="it-IT" sz="1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– A.A. 2017-2018 | Alessandro</a:t>
            </a:r>
            <a:r>
              <a:rPr lang="it-IT" sz="13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rPr>
              <a:t> Bria</a:t>
            </a:r>
            <a:endParaRPr lang="it-IT" sz="1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9" y="5235983"/>
            <a:ext cx="436692" cy="436692"/>
          </a:xfrm>
          <a:prstGeom prst="rect">
            <a:avLst/>
          </a:prstGeom>
        </p:spPr>
      </p:pic>
      <p:sp>
        <p:nvSpPr>
          <p:cNvPr id="14" name="Rettangolo 13"/>
          <p:cNvSpPr/>
          <p:nvPr userDrawn="1"/>
        </p:nvSpPr>
        <p:spPr>
          <a:xfrm>
            <a:off x="8450582" y="5394348"/>
            <a:ext cx="662736" cy="312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r"/>
            <a:fld id="{7E299ACB-13A6-4434-8433-AB280771EF2D}" type="slidenum">
              <a:rPr lang="en-US" sz="1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‹N›</a:t>
            </a:fld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/77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itchFamily="34" charset="0"/>
            </a:endParaRPr>
          </a:p>
        </p:txBody>
      </p:sp>
      <p:sp>
        <p:nvSpPr>
          <p:cNvPr id="19" name="Titolo 14"/>
          <p:cNvSpPr>
            <a:spLocks noGrp="1"/>
          </p:cNvSpPr>
          <p:nvPr>
            <p:ph type="title" hasCustomPrompt="1"/>
          </p:nvPr>
        </p:nvSpPr>
        <p:spPr>
          <a:xfrm>
            <a:off x="628650" y="178627"/>
            <a:ext cx="7886700" cy="5043891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00">
                <a:solidFill>
                  <a:srgbClr val="0C5AA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it-IT" dirty="0" smtClean="0"/>
              <a:t>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51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  <p:sldLayoutId id="214748376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t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ttotitolo 24"/>
          <p:cNvSpPr txBox="1">
            <a:spLocks/>
          </p:cNvSpPr>
          <p:nvPr/>
        </p:nvSpPr>
        <p:spPr>
          <a:xfrm>
            <a:off x="447997" y="307074"/>
            <a:ext cx="8309377" cy="5069597"/>
          </a:xfrm>
          <a:prstGeom prst="rect">
            <a:avLst/>
          </a:prstGeom>
        </p:spPr>
        <p:txBody>
          <a:bodyPr vert="horz" lIns="0" rIns="18288" anchor="ctr" anchorCtr="0">
            <a:noAutofit/>
          </a:bodyPr>
          <a:lstStyle/>
          <a:p>
            <a:pPr marR="45720" algn="ctr">
              <a:spcAft>
                <a:spcPts val="800"/>
              </a:spcAft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Advanced Image Analysis</a:t>
            </a: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2017-2018, 2</a:t>
            </a:r>
            <a:r>
              <a:rPr lang="en-US" sz="2000" b="1" baseline="30000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nd</a:t>
            </a:r>
            <a:r>
              <a:rPr lang="en-US" sz="20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 semester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40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latin typeface="Trebuchet MS" pitchFamily="34" charset="0"/>
              </a:rPr>
              <a:t>Binary images</a:t>
            </a:r>
            <a:endParaRPr lang="en-US" sz="2000" b="1" dirty="0">
              <a:ln w="900" cmpd="sng">
                <a:solidFill>
                  <a:srgbClr val="0F6FC6">
                    <a:satMod val="190000"/>
                    <a:alpha val="55000"/>
                  </a:srgbClr>
                </a:solidFill>
                <a:prstDash val="solid"/>
              </a:ln>
              <a:solidFill>
                <a:srgbClr val="0F6FC6">
                  <a:satMod val="200000"/>
                  <a:tint val="3000"/>
                </a:srgbClr>
              </a:solidFill>
              <a:latin typeface="Trebuchet MS" pitchFamily="34" charset="0"/>
            </a:endParaRPr>
          </a:p>
          <a:p>
            <a:pPr marR="45720">
              <a:buClr>
                <a:schemeClr val="accent3"/>
              </a:buClr>
              <a:buSzPct val="95000"/>
              <a:defRPr/>
            </a:pPr>
            <a:endParaRPr lang="en-US" sz="20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endParaRPr lang="en-US" sz="1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24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Alessandro Bria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Contract Professor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and Post-doc Researcher</a:t>
            </a:r>
          </a:p>
          <a:p>
            <a:pPr marR="45720" algn="ctr">
              <a:buClr>
                <a:schemeClr val="accent3"/>
              </a:buClr>
              <a:buSzPct val="95000"/>
              <a:defRPr/>
            </a:pPr>
            <a:r>
              <a:rPr lang="en-US" sz="1600" b="1" dirty="0" smtClean="0">
                <a:ln w="900" cmpd="sng">
                  <a:solidFill>
                    <a:srgbClr val="0F6FC6">
                      <a:satMod val="190000"/>
                      <a:alpha val="55000"/>
                    </a:srgbClr>
                  </a:solidFill>
                  <a:prstDash val="solid"/>
                </a:ln>
                <a:solidFill>
                  <a:srgbClr val="0F6FC6">
                    <a:satMod val="200000"/>
                    <a:tint val="3000"/>
                  </a:srgbClr>
                </a:solidFill>
                <a:latin typeface="Trebuchet MS" pitchFamily="34" charset="0"/>
              </a:rPr>
              <a:t>email: a.bria@unicas.it</a:t>
            </a:r>
            <a:endParaRPr lang="en-US" sz="16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key ingredients</a:t>
                </a:r>
              </a:p>
              <a:p>
                <a:pPr lvl="1"/>
                <a:r>
                  <a:rPr lang="en-US" i="1" dirty="0" smtClean="0"/>
                  <a:t>global variance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i="1" dirty="0" smtClean="0"/>
                  <a:t>between-class variance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i="1" dirty="0" smtClean="0"/>
                  <a:t>goodness</a:t>
                </a:r>
                <a:r>
                  <a:rPr lang="en-US" dirty="0" smtClean="0"/>
                  <a:t> of the choice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can be estimated by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the optimal threshold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is found by </a:t>
                </a:r>
                <a:r>
                  <a:rPr lang="en-US" i="1" dirty="0"/>
                  <a:t>interclass variance maximization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Otsu's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tangolo 3"/>
              <p:cNvSpPr/>
              <p:nvPr/>
            </p:nvSpPr>
            <p:spPr>
              <a:xfrm>
                <a:off x="574316" y="2637383"/>
                <a:ext cx="4389471" cy="8121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ttango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6" y="2637383"/>
                <a:ext cx="4389471" cy="8121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709612" y="4319587"/>
                <a:ext cx="2346796" cy="468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≤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≤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" y="4319587"/>
                <a:ext cx="2346796" cy="468013"/>
              </a:xfrm>
              <a:prstGeom prst="rect">
                <a:avLst/>
              </a:prstGeom>
              <a:blipFill rotWithShape="0">
                <a:blip r:embed="rId4"/>
                <a:stretch>
                  <a:fillRect l="-1818" t="-1316" r="-3377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55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Otsu's method: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63620" cy="4448468"/>
              </a:xfrm>
            </p:spPr>
            <p:txBody>
              <a:bodyPr anchor="ctr" anchorCtr="0"/>
              <a:lstStyle/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original image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histogram</a:t>
                </a:r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global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=169,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=0.47</m:t>
                    </m:r>
                  </m:oMath>
                </a14:m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Otsu's </a:t>
                </a:r>
                <a:r>
                  <a:rPr lang="en-US" dirty="0"/>
                  <a:t>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=181,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</m:oMath>
                </a14:m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63620" cy="4448468"/>
              </a:xfrm>
              <a:blipFill rotWithShape="0">
                <a:blip r:embed="rId2"/>
                <a:stretch>
                  <a:fillRect l="-3492" r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4535297"/>
            <a:ext cx="742950" cy="624604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15263" t="5740" r="3384" b="2037"/>
          <a:stretch/>
        </p:blipFill>
        <p:spPr>
          <a:xfrm>
            <a:off x="4857749" y="1036134"/>
            <a:ext cx="4124325" cy="40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global thresholding may not work in presence of </a:t>
            </a:r>
            <a:r>
              <a:rPr lang="en-US" i="1" dirty="0" smtClean="0"/>
              <a:t>noise</a:t>
            </a:r>
          </a:p>
          <a:p>
            <a:pPr lvl="1">
              <a:spcBef>
                <a:spcPts val="0"/>
              </a:spcBef>
            </a:pPr>
            <a:r>
              <a:rPr lang="en-US" b="1" dirty="0"/>
              <a:t>s</a:t>
            </a:r>
            <a:r>
              <a:rPr lang="en-US" b="1" dirty="0" smtClean="0"/>
              <a:t>moothing</a:t>
            </a:r>
            <a:r>
              <a:rPr lang="en-US" dirty="0" smtClean="0"/>
              <a:t> can help to produce a histogram with separated peaks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thresholding on noisy images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/>
          <a:srcRect l="7222" t="4737" r="2500" b="3684"/>
          <a:stretch/>
        </p:blipFill>
        <p:spPr>
          <a:xfrm>
            <a:off x="2027965" y="1798645"/>
            <a:ext cx="5799849" cy="310515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579413" y="489269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input</a:t>
            </a:r>
            <a:endParaRPr lang="en-US" sz="1600" dirty="0"/>
          </a:p>
        </p:txBody>
      </p:sp>
      <p:sp>
        <p:nvSpPr>
          <p:cNvPr id="7" name="Rettangolo 6"/>
          <p:cNvSpPr/>
          <p:nvPr/>
        </p:nvSpPr>
        <p:spPr>
          <a:xfrm>
            <a:off x="4360184" y="4892690"/>
            <a:ext cx="111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histogram</a:t>
            </a:r>
            <a:endParaRPr lang="en-US" sz="1600" dirty="0"/>
          </a:p>
        </p:txBody>
      </p:sp>
      <p:sp>
        <p:nvSpPr>
          <p:cNvPr id="8" name="Rettangolo 7"/>
          <p:cNvSpPr/>
          <p:nvPr/>
        </p:nvSpPr>
        <p:spPr>
          <a:xfrm>
            <a:off x="5985835" y="4903795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Otsu thresholding</a:t>
            </a:r>
            <a:endParaRPr lang="en-US" sz="1600" dirty="0"/>
          </a:p>
        </p:txBody>
      </p:sp>
      <p:sp>
        <p:nvSpPr>
          <p:cNvPr id="9" name="Rettangolo 8"/>
          <p:cNvSpPr/>
          <p:nvPr/>
        </p:nvSpPr>
        <p:spPr>
          <a:xfrm>
            <a:off x="1043253" y="24447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10" name="Rettangolo 9"/>
          <p:cNvSpPr/>
          <p:nvPr/>
        </p:nvSpPr>
        <p:spPr>
          <a:xfrm>
            <a:off x="900733" y="3978290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smoothed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7331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global thresholding may not work on unbalanced images (too small/large objects)</a:t>
            </a:r>
            <a:endParaRPr lang="en-US" i="1" dirty="0" smtClean="0"/>
          </a:p>
          <a:p>
            <a:pPr lvl="1">
              <a:spcBef>
                <a:spcPts val="0"/>
              </a:spcBef>
            </a:pPr>
            <a:r>
              <a:rPr lang="en-US" b="1" dirty="0" smtClean="0"/>
              <a:t>smoothing</a:t>
            </a:r>
            <a:r>
              <a:rPr lang="en-US" dirty="0" smtClean="0"/>
              <a:t> does not help in this case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thresholding on unbalanced images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2579413" y="489269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input</a:t>
            </a:r>
            <a:endParaRPr lang="en-US" sz="1600" dirty="0"/>
          </a:p>
        </p:txBody>
      </p:sp>
      <p:sp>
        <p:nvSpPr>
          <p:cNvPr id="7" name="Rettangolo 6"/>
          <p:cNvSpPr/>
          <p:nvPr/>
        </p:nvSpPr>
        <p:spPr>
          <a:xfrm>
            <a:off x="4360184" y="4892690"/>
            <a:ext cx="111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histogram</a:t>
            </a:r>
            <a:endParaRPr lang="en-US" sz="1600" dirty="0"/>
          </a:p>
        </p:txBody>
      </p:sp>
      <p:sp>
        <p:nvSpPr>
          <p:cNvPr id="8" name="Rettangolo 7"/>
          <p:cNvSpPr/>
          <p:nvPr/>
        </p:nvSpPr>
        <p:spPr>
          <a:xfrm>
            <a:off x="5985835" y="4903795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Otsu thresholding</a:t>
            </a:r>
            <a:endParaRPr lang="en-US" sz="1600" dirty="0"/>
          </a:p>
        </p:txBody>
      </p:sp>
      <p:sp>
        <p:nvSpPr>
          <p:cNvPr id="9" name="Rettangolo 8"/>
          <p:cNvSpPr/>
          <p:nvPr/>
        </p:nvSpPr>
        <p:spPr>
          <a:xfrm>
            <a:off x="1043253" y="24447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10" name="Rettangolo 9"/>
          <p:cNvSpPr/>
          <p:nvPr/>
        </p:nvSpPr>
        <p:spPr>
          <a:xfrm>
            <a:off x="900733" y="3978290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smoothed</a:t>
            </a:r>
            <a:endParaRPr lang="en-US" sz="16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/>
          <a:srcRect l="10278" t="5241" r="6250" b="3824"/>
          <a:stretch/>
        </p:blipFill>
        <p:spPr>
          <a:xfrm>
            <a:off x="2027965" y="1799614"/>
            <a:ext cx="5799849" cy="30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Laplacian</a:t>
                </a:r>
                <a:r>
                  <a:rPr lang="en-US" dirty="0" smtClean="0"/>
                  <a:t> can be used for selecting the edge regions from which to derive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those pixels that belong to the objects and to the background with </a:t>
                </a:r>
                <a:r>
                  <a:rPr lang="en-US" i="1" dirty="0" smtClean="0"/>
                  <a:t>equal probability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thresholding on unbalanced images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2579413" y="489269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input</a:t>
            </a:r>
            <a:endParaRPr lang="en-US" sz="1600" dirty="0"/>
          </a:p>
        </p:txBody>
      </p:sp>
      <p:sp>
        <p:nvSpPr>
          <p:cNvPr id="7" name="Rettangolo 6"/>
          <p:cNvSpPr/>
          <p:nvPr/>
        </p:nvSpPr>
        <p:spPr>
          <a:xfrm>
            <a:off x="4360184" y="4892690"/>
            <a:ext cx="111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histogram</a:t>
            </a:r>
            <a:endParaRPr lang="en-US" sz="1600" dirty="0"/>
          </a:p>
        </p:txBody>
      </p:sp>
      <p:sp>
        <p:nvSpPr>
          <p:cNvPr id="8" name="Rettangolo 7"/>
          <p:cNvSpPr/>
          <p:nvPr/>
        </p:nvSpPr>
        <p:spPr>
          <a:xfrm>
            <a:off x="5985835" y="4903795"/>
            <a:ext cx="184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Otsu thresholding</a:t>
            </a:r>
            <a:endParaRPr lang="en-US" sz="1600" dirty="0"/>
          </a:p>
        </p:txBody>
      </p:sp>
      <p:sp>
        <p:nvSpPr>
          <p:cNvPr id="9" name="Rettangolo 8"/>
          <p:cNvSpPr/>
          <p:nvPr/>
        </p:nvSpPr>
        <p:spPr>
          <a:xfrm>
            <a:off x="1043253" y="244476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10" name="Rettangolo 9"/>
          <p:cNvSpPr/>
          <p:nvPr/>
        </p:nvSpPr>
        <p:spPr>
          <a:xfrm>
            <a:off x="900733" y="3978290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Laplacian</a:t>
            </a:r>
            <a:endParaRPr lang="en-US" sz="16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3"/>
          <a:srcRect l="10278" t="5241" r="6250" b="3824"/>
          <a:stretch/>
        </p:blipFill>
        <p:spPr>
          <a:xfrm>
            <a:off x="2027965" y="1799614"/>
            <a:ext cx="5799849" cy="309775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4"/>
          <a:srcRect l="9861" t="51015" r="3750" b="2259"/>
          <a:stretch/>
        </p:blipFill>
        <p:spPr>
          <a:xfrm>
            <a:off x="2027965" y="3352799"/>
            <a:ext cx="5799849" cy="15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</a:t>
            </a:r>
            <a:r>
              <a:rPr lang="en-US" dirty="0"/>
              <a:t>face </a:t>
            </a:r>
            <a:r>
              <a:rPr lang="en-US" b="1" dirty="0" err="1" smtClean="0"/>
              <a:t>nonuniform</a:t>
            </a:r>
            <a:r>
              <a:rPr lang="en-US" b="1" dirty="0" smtClean="0"/>
              <a:t> illumination</a:t>
            </a:r>
            <a:r>
              <a:rPr lang="en-US" dirty="0" smtClean="0"/>
              <a:t>, the image </a:t>
            </a:r>
            <a:r>
              <a:rPr lang="en-US" dirty="0"/>
              <a:t>is partitioned and the thresholding is operated on </a:t>
            </a:r>
            <a:r>
              <a:rPr lang="en-US" dirty="0" smtClean="0"/>
              <a:t>each partition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each partition, the </a:t>
            </a:r>
            <a:r>
              <a:rPr lang="en-US" dirty="0" smtClean="0"/>
              <a:t>illumination is supposed uniform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/>
              <a:t>each partition, objects and background have to be </a:t>
            </a:r>
            <a:r>
              <a:rPr lang="en-US" dirty="0" smtClean="0"/>
              <a:t>equally represented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thresholding: image partitioning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347912"/>
            <a:ext cx="7296150" cy="282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6408816" cy="4448468"/>
              </a:xfrm>
            </p:spPr>
            <p:txBody>
              <a:bodyPr/>
              <a:lstStyle/>
              <a:p>
                <a:r>
                  <a:rPr lang="en-US" dirty="0" smtClean="0"/>
                  <a:t>objects are regions with </a:t>
                </a:r>
                <a:r>
                  <a:rPr lang="en-US" b="1" dirty="0" smtClean="0"/>
                  <a:t>edges</a:t>
                </a:r>
              </a:p>
              <a:p>
                <a:pPr lvl="1"/>
                <a:r>
                  <a:rPr lang="en-US" dirty="0" smtClean="0"/>
                  <a:t>if we detect edges, we can detect objects and </a:t>
                </a:r>
                <a:r>
                  <a:rPr lang="en-US" dirty="0" err="1" smtClean="0"/>
                  <a:t>viceversa</a:t>
                </a:r>
                <a:endParaRPr lang="en-US" dirty="0" smtClean="0"/>
              </a:p>
              <a:p>
                <a:r>
                  <a:rPr lang="en-US" dirty="0" smtClean="0"/>
                  <a:t>for a given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,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 3-level image defined as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an intersecting line will have the </a:t>
                </a:r>
                <a:r>
                  <a:rPr lang="en-US" i="1" dirty="0" smtClean="0"/>
                  <a:t>pattern</a:t>
                </a:r>
              </a:p>
              <a:p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object pixels = sequences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within "+-" and "-+"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6408816" cy="4448468"/>
              </a:xfrm>
              <a:blipFill rotWithShape="0">
                <a:blip r:embed="rId2"/>
                <a:stretch>
                  <a:fillRect l="-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thresholding: edge-based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11907" y="2201331"/>
                <a:ext cx="6876764" cy="1025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07" y="2201331"/>
                <a:ext cx="6876764" cy="1025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/>
          <p:cNvSpPr/>
          <p:nvPr/>
        </p:nvSpPr>
        <p:spPr>
          <a:xfrm>
            <a:off x="5725525" y="2081014"/>
            <a:ext cx="3190875" cy="338554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non-edge pixels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5725524" y="2490669"/>
            <a:ext cx="3190875" cy="338554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edge pixels (</a:t>
            </a:r>
            <a:r>
              <a:rPr lang="en-US" sz="1600" i="1" dirty="0" smtClean="0">
                <a:latin typeface="Calibri Light" panose="020F0302020204030204" pitchFamily="34" charset="0"/>
              </a:rPr>
              <a:t>outer border</a:t>
            </a:r>
            <a:r>
              <a:rPr lang="en-US" sz="1600" dirty="0" smtClean="0">
                <a:latin typeface="Calibri Light" panose="020F0302020204030204" pitchFamily="34" charset="0"/>
              </a:rPr>
              <a:t>)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5725525" y="2884697"/>
            <a:ext cx="3190875" cy="338554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edge pixels (</a:t>
            </a:r>
            <a:r>
              <a:rPr lang="en-US" sz="1600" i="1" dirty="0" smtClean="0">
                <a:latin typeface="Calibri Light" panose="020F0302020204030204" pitchFamily="34" charset="0"/>
              </a:rPr>
              <a:t>inner border</a:t>
            </a:r>
            <a:r>
              <a:rPr lang="en-US" sz="1600" dirty="0" smtClean="0">
                <a:latin typeface="Calibri Light" panose="020F0302020204030204" pitchFamily="34" charset="0"/>
              </a:rPr>
              <a:t>)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/>
          <a:srcRect l="3718" t="2861" r="53050" b="52779"/>
          <a:stretch/>
        </p:blipFill>
        <p:spPr>
          <a:xfrm>
            <a:off x="5673487" y="3445227"/>
            <a:ext cx="1552922" cy="152022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/>
          <a:srcRect l="48889" t="51672" r="8908" b="5473"/>
          <a:stretch/>
        </p:blipFill>
        <p:spPr>
          <a:xfrm>
            <a:off x="7455009" y="3484834"/>
            <a:ext cx="1515945" cy="1468657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>
          <a:xfrm>
            <a:off x="5821123" y="4205341"/>
            <a:ext cx="1260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1 11"/>
          <p:cNvCxnSpPr/>
          <p:nvPr/>
        </p:nvCxnSpPr>
        <p:spPr>
          <a:xfrm>
            <a:off x="7563931" y="4205341"/>
            <a:ext cx="1260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427699" y="4121967"/>
                <a:ext cx="1811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 smtClean="0"/>
                  <a:t>+-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0 0 …0 0 0</m:t>
                    </m:r>
                  </m:oMath>
                </a14:m>
                <a:r>
                  <a:rPr lang="en-US" dirty="0" smtClean="0"/>
                  <a:t> -+</a:t>
                </a:r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99" y="4121967"/>
                <a:ext cx="18113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7744" t="-28261" r="-740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93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thresholding: edge-based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4" b="19811"/>
          <a:stretch/>
        </p:blipFill>
        <p:spPr bwMode="auto">
          <a:xfrm>
            <a:off x="1737891" y="1028737"/>
            <a:ext cx="5668219" cy="403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84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44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117831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Triangle</a:t>
                </a:r>
                <a:r>
                  <a:rPr lang="en-US" dirty="0" smtClean="0"/>
                  <a:t> (histogram-based)</a:t>
                </a:r>
                <a:endParaRPr lang="en-US" b="1" dirty="0" smtClean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a </a:t>
                </a:r>
                <a:r>
                  <a:rPr lang="en-US" dirty="0"/>
                  <a:t>line is constructed between the </a:t>
                </a:r>
                <a:r>
                  <a:rPr lang="en-US" dirty="0" smtClean="0"/>
                  <a:t>rightmost value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) and </a:t>
                </a:r>
                <a:r>
                  <a:rPr lang="en-US" dirty="0"/>
                  <a:t>the lowest </a:t>
                </a:r>
                <a:r>
                  <a:rPr lang="en-US" dirty="0" smtClean="0"/>
                  <a:t>value where </a:t>
                </a:r>
                <a:r>
                  <a:rPr lang="en-US" dirty="0"/>
                  <a:t>the histogram is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distance </a:t>
                </a:r>
                <a:r>
                  <a:rPr lang="en-US" dirty="0" smtClean="0"/>
                  <a:t>normal </a:t>
                </a:r>
                <a:r>
                  <a:rPr lang="en-US" dirty="0"/>
                  <a:t>to the line and between the line and the histogram is </a:t>
                </a:r>
                <a:r>
                  <a:rPr lang="en-US" dirty="0" smtClean="0"/>
                  <a:t>maximized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sz="1600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MaxEntropy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RenyEntropy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Intermodes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IsoData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MinError</a:t>
                </a:r>
                <a:endParaRPr lang="en-US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Percentile</a:t>
                </a:r>
              </a:p>
              <a:p>
                <a:r>
                  <a:rPr lang="en-US" sz="1600" dirty="0" smtClean="0">
                    <a:solidFill>
                      <a:schemeClr val="bg1">
                        <a:lumMod val="50000"/>
                      </a:schemeClr>
                    </a:solidFill>
                  </a:rPr>
                  <a:t>Yen</a:t>
                </a:r>
                <a:endParaRPr lang="en-US" sz="1800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117831" cy="4448468"/>
              </a:xfrm>
              <a:blipFill rotWithShape="0">
                <a:blip r:embed="rId2"/>
                <a:stretch>
                  <a:fillRect l="-2622" r="-2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thresholding methods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0" t="35000" r="31375" b="22400"/>
          <a:stretch/>
        </p:blipFill>
        <p:spPr>
          <a:xfrm>
            <a:off x="5532290" y="1066057"/>
            <a:ext cx="3475516" cy="285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7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51788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binary images have only two possible values</a:t>
                </a:r>
              </a:p>
              <a:p>
                <a:pPr lvl="1"/>
                <a:r>
                  <a:rPr lang="en-US" dirty="0" smtClean="0"/>
                  <a:t>usually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b="1" dirty="0" smtClean="0"/>
                  <a:t>black</a:t>
                </a:r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255 </m:t>
                    </m:r>
                  </m:oMath>
                </a14:m>
                <a:r>
                  <a:rPr lang="en-US" dirty="0" smtClean="0"/>
                  <a:t>(</a:t>
                </a:r>
                <a:r>
                  <a:rPr lang="en-US" b="1" dirty="0" smtClean="0"/>
                  <a:t>white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aimed at separating the foreground </a:t>
                </a:r>
                <a:r>
                  <a:rPr lang="en-US" b="1" dirty="0" smtClean="0"/>
                  <a:t>objects</a:t>
                </a:r>
                <a:r>
                  <a:rPr lang="en-US" dirty="0" smtClean="0"/>
                  <a:t> from the </a:t>
                </a:r>
                <a:r>
                  <a:rPr lang="en-US" b="1" dirty="0" smtClean="0"/>
                  <a:t>background</a:t>
                </a:r>
                <a:r>
                  <a:rPr lang="en-US" dirty="0" smtClean="0"/>
                  <a:t> region(s)</a:t>
                </a:r>
                <a:endParaRPr lang="en-US" b="1" dirty="0"/>
              </a:p>
              <a:p>
                <a:pPr lvl="1"/>
                <a:r>
                  <a:rPr lang="en-US" dirty="0" smtClean="0"/>
                  <a:t>they are not acquired in this form, but are the result of some </a:t>
                </a:r>
                <a:r>
                  <a:rPr lang="en-US" b="1" dirty="0" smtClean="0"/>
                  <a:t>processing</a:t>
                </a:r>
                <a:r>
                  <a:rPr lang="en-US" dirty="0" smtClean="0"/>
                  <a:t> applied on a grayscale image</a:t>
                </a:r>
                <a:endParaRPr lang="en-US" b="1" dirty="0" smtClean="0"/>
              </a:p>
              <a:p>
                <a:r>
                  <a:rPr lang="en-US" dirty="0" smtClean="0"/>
                  <a:t>the process of generating a binary image from a grayscale image is called </a:t>
                </a:r>
                <a:r>
                  <a:rPr lang="en-US" b="1" i="1" dirty="0" err="1" smtClean="0"/>
                  <a:t>binarization</a:t>
                </a:r>
                <a:endParaRPr lang="en-US" b="1" i="1" dirty="0" smtClean="0"/>
              </a:p>
              <a:p>
                <a:pPr lvl="1"/>
                <a:r>
                  <a:rPr lang="en-US" dirty="0" smtClean="0"/>
                  <a:t>it is a specialization of </a:t>
                </a:r>
                <a:r>
                  <a:rPr lang="en-US" b="1" i="1" dirty="0" smtClean="0"/>
                  <a:t>segmentation</a:t>
                </a:r>
                <a:r>
                  <a:rPr lang="en-US" dirty="0" smtClean="0"/>
                  <a:t>, which goal is to partition the image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 smtClean="0"/>
                  <a:t> meaningful regions</a:t>
                </a:r>
              </a:p>
              <a:p>
                <a:pPr lvl="1"/>
                <a:r>
                  <a:rPr lang="en-US" b="1" i="1" dirty="0" smtClean="0"/>
                  <a:t>thresholding</a:t>
                </a:r>
                <a:r>
                  <a:rPr lang="en-US" dirty="0" smtClean="0"/>
                  <a:t> is the most common technique used to achieve this goal</a:t>
                </a:r>
              </a:p>
            </p:txBody>
          </p:sp>
        </mc:Choice>
        <mc:Fallback xmlns="">
          <p:sp>
            <p:nvSpPr>
              <p:cNvPr id="5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517881" cy="4448468"/>
              </a:xfrm>
              <a:blipFill rotWithShape="0">
                <a:blip r:embed="rId2"/>
                <a:stretch>
                  <a:fillRect l="-2431" r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t="8997" r="50388" b="19616"/>
          <a:stretch/>
        </p:blipFill>
        <p:spPr>
          <a:xfrm>
            <a:off x="6257925" y="923925"/>
            <a:ext cx="2486518" cy="203289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2" t="9298" r="11596" b="19315"/>
          <a:stretch/>
        </p:blipFill>
        <p:spPr>
          <a:xfrm>
            <a:off x="6257925" y="3113422"/>
            <a:ext cx="2486518" cy="203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binary images are the result of image processing techniques such as </a:t>
            </a:r>
            <a:r>
              <a:rPr lang="en-US" b="1" dirty="0" smtClean="0"/>
              <a:t>thresholding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results aren't perfect: objects might be </a:t>
            </a:r>
            <a:r>
              <a:rPr lang="en-US" i="1" dirty="0" smtClean="0"/>
              <a:t>fragmented</a:t>
            </a:r>
            <a:r>
              <a:rPr lang="en-US" dirty="0" smtClean="0"/>
              <a:t> and confused with other structures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we often need </a:t>
            </a:r>
            <a:r>
              <a:rPr lang="en-US" b="1" dirty="0" smtClean="0"/>
              <a:t>post-processing</a:t>
            </a:r>
            <a:r>
              <a:rPr lang="en-US" dirty="0" smtClean="0"/>
              <a:t> to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clean the segmentation results and enhance certain structures</a:t>
            </a:r>
          </a:p>
          <a:p>
            <a:pPr lvl="2">
              <a:spcBef>
                <a:spcPts val="0"/>
              </a:spcBef>
            </a:pPr>
            <a:r>
              <a:rPr lang="en-US" b="1" dirty="0"/>
              <a:t>M</a:t>
            </a:r>
            <a:r>
              <a:rPr lang="en-US" b="1" dirty="0" smtClean="0"/>
              <a:t>athematical </a:t>
            </a:r>
            <a:r>
              <a:rPr lang="en-US" b="1" dirty="0"/>
              <a:t>B</a:t>
            </a:r>
            <a:r>
              <a:rPr lang="en-US" b="1" dirty="0" smtClean="0"/>
              <a:t>inary </a:t>
            </a:r>
            <a:r>
              <a:rPr lang="en-US" b="1" dirty="0"/>
              <a:t>M</a:t>
            </a:r>
            <a:r>
              <a:rPr lang="en-US" b="1" dirty="0" smtClean="0"/>
              <a:t>orphology</a:t>
            </a:r>
            <a:r>
              <a:rPr lang="en-US" dirty="0" smtClean="0"/>
              <a:t> (specialization of nonlinear spatial filtering)</a:t>
            </a:r>
            <a:endParaRPr lang="en-US" b="1" dirty="0" smtClean="0"/>
          </a:p>
          <a:p>
            <a:pPr lvl="1"/>
            <a:r>
              <a:rPr lang="en-US" dirty="0" smtClean="0"/>
              <a:t>find all objects and filter them according to their characteristics (features)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C</a:t>
            </a:r>
            <a:r>
              <a:rPr lang="en-US" b="1" dirty="0" smtClean="0"/>
              <a:t>onnected </a:t>
            </a:r>
            <a:r>
              <a:rPr lang="en-US" b="1" dirty="0"/>
              <a:t>C</a:t>
            </a:r>
            <a:r>
              <a:rPr lang="en-US" b="1" dirty="0" smtClean="0"/>
              <a:t>omponent </a:t>
            </a:r>
            <a:r>
              <a:rPr lang="en-US" b="1" dirty="0"/>
              <a:t>A</a:t>
            </a:r>
            <a:r>
              <a:rPr lang="en-US" b="1" dirty="0" smtClean="0"/>
              <a:t>nalysis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find only certain </a:t>
            </a:r>
            <a:r>
              <a:rPr lang="en-US" dirty="0"/>
              <a:t>objects (</a:t>
            </a:r>
            <a:r>
              <a:rPr lang="en-US" i="1" dirty="0"/>
              <a:t>parameterizable</a:t>
            </a:r>
            <a:r>
              <a:rPr lang="en-US" dirty="0"/>
              <a:t> </a:t>
            </a:r>
            <a:r>
              <a:rPr lang="en-US" dirty="0" smtClean="0"/>
              <a:t>curves)</a:t>
            </a:r>
            <a:endParaRPr lang="en-US" dirty="0"/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b="1" dirty="0" smtClean="0"/>
              <a:t>Hough transform</a:t>
            </a:r>
            <a:endParaRPr lang="en-US" b="1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54667" r="15833" b="21500"/>
          <a:stretch/>
        </p:blipFill>
        <p:spPr>
          <a:xfrm>
            <a:off x="1388915" y="3848100"/>
            <a:ext cx="6362700" cy="1124981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702250" y="494031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9" name="Rettangolo 8"/>
          <p:cNvSpPr/>
          <p:nvPr/>
        </p:nvSpPr>
        <p:spPr>
          <a:xfrm>
            <a:off x="3197856" y="4940315"/>
            <a:ext cx="1036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  <a:latin typeface="Calibri Light" panose="020F0302020204030204" pitchFamily="34" charset="0"/>
              </a:rPr>
              <a:t>binarized</a:t>
            </a:r>
            <a:endParaRPr lang="en-US" sz="1600" dirty="0"/>
          </a:p>
        </p:txBody>
      </p:sp>
      <p:sp>
        <p:nvSpPr>
          <p:cNvPr id="10" name="Rettangolo 9"/>
          <p:cNvSpPr/>
          <p:nvPr/>
        </p:nvSpPr>
        <p:spPr>
          <a:xfrm>
            <a:off x="4852929" y="4940315"/>
            <a:ext cx="853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filtered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6325260" y="4940315"/>
            <a:ext cx="1340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components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947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8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756005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given a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, there are two types of neighborhoods centered 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4-connected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8</a:t>
                </a:r>
                <a:r>
                  <a:rPr lang="en-US" dirty="0" smtClean="0"/>
                  <a:t>-connected </a:t>
                </a:r>
                <a:r>
                  <a:rPr lang="en-US" dirty="0"/>
                  <a:t>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/>
                  <a:t>the pixels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b="1" dirty="0"/>
                  <a:t>4-adjacent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or  equivalently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8-adjacent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or  equivalently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756005" cy="4448468"/>
              </a:xfrm>
              <a:blipFill rotWithShape="0">
                <a:blip r:embed="rId2"/>
                <a:stretch>
                  <a:fillRect l="-2331" r="-2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Adjacency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5555" t="4678" r="59028" b="6629"/>
          <a:stretch/>
        </p:blipFill>
        <p:spPr>
          <a:xfrm>
            <a:off x="6581776" y="1209675"/>
            <a:ext cx="1857376" cy="182824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56903" t="5400" r="7680" b="5907"/>
          <a:stretch/>
        </p:blipFill>
        <p:spPr>
          <a:xfrm>
            <a:off x="6581776" y="3190875"/>
            <a:ext cx="1857376" cy="18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23269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a subset of the pixels in the </a:t>
                </a:r>
                <a:r>
                  <a:rPr lang="en-US" dirty="0" smtClean="0"/>
                  <a:t>image</a:t>
                </a:r>
              </a:p>
              <a:p>
                <a:pPr lvl="1"/>
                <a:r>
                  <a:rPr lang="en-US" dirty="0" smtClean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oreground</a:t>
                </a:r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ackground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r>
                  <a:rPr lang="en-US" dirty="0" smtClean="0"/>
                  <a:t>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b="1" dirty="0" smtClean="0"/>
                  <a:t>path</a:t>
                </a:r>
                <a:r>
                  <a:rPr lang="en-US" dirty="0" smtClean="0"/>
                  <a:t> of length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between pixels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is a sequence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=4→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b="1" dirty="0" smtClean="0"/>
                  <a:t>-path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=8→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b="1" dirty="0" smtClean="0"/>
                  <a:t>-path</a:t>
                </a:r>
                <a:endParaRPr lang="en-US" b="1" dirty="0"/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then the path is </a:t>
                </a:r>
                <a:r>
                  <a:rPr lang="en-US" b="1" dirty="0" smtClean="0"/>
                  <a:t>closed</a:t>
                </a:r>
              </a:p>
              <a:p>
                <a:r>
                  <a:rPr lang="en-US" dirty="0" smtClean="0"/>
                  <a:t>two pixels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 are said to be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b="1" dirty="0" smtClean="0"/>
                  <a:t>connected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-path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 entirely contained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-connected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 smtClean="0"/>
                  <a:t>, it is also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-connected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6232691" cy="4448468"/>
              </a:xfrm>
              <a:blipFill rotWithShape="0">
                <a:blip r:embed="rId2"/>
                <a:stretch>
                  <a:fillRect l="-2153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957660" y="112421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245350" y="1411906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245350" y="112421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7533041" y="169959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957660" y="141190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7533041" y="112421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7820731" y="141190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7820731" y="1124216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533041" y="141190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7245350" y="1699597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7245350" y="2276035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8108422" y="198728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7820731" y="1987287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8108422" y="141190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957660" y="198728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7533041" y="2276035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8108422" y="169959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7245350" y="198728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7820731" y="1699597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4" name="Rectangle 20"/>
          <p:cNvSpPr>
            <a:spLocks noChangeArrowheads="1"/>
          </p:cNvSpPr>
          <p:nvPr/>
        </p:nvSpPr>
        <p:spPr bwMode="auto">
          <a:xfrm>
            <a:off x="6957660" y="169959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7820731" y="2276035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8108422" y="112421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8108422" y="2276035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6957660" y="2276035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29" name="Rectangle 25"/>
          <p:cNvSpPr>
            <a:spLocks noChangeArrowheads="1"/>
          </p:cNvSpPr>
          <p:nvPr/>
        </p:nvSpPr>
        <p:spPr bwMode="auto">
          <a:xfrm>
            <a:off x="6957660" y="256372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0" name="Rectangle 26"/>
          <p:cNvSpPr>
            <a:spLocks noChangeArrowheads="1"/>
          </p:cNvSpPr>
          <p:nvPr/>
        </p:nvSpPr>
        <p:spPr bwMode="auto">
          <a:xfrm>
            <a:off x="7245350" y="256372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7533041" y="256372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2" name="Rectangle 28"/>
          <p:cNvSpPr>
            <a:spLocks noChangeArrowheads="1"/>
          </p:cNvSpPr>
          <p:nvPr/>
        </p:nvSpPr>
        <p:spPr bwMode="auto">
          <a:xfrm>
            <a:off x="8108422" y="256372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3" name="Rectangle 29"/>
          <p:cNvSpPr>
            <a:spLocks noChangeArrowheads="1"/>
          </p:cNvSpPr>
          <p:nvPr/>
        </p:nvSpPr>
        <p:spPr bwMode="auto">
          <a:xfrm>
            <a:off x="8396112" y="112421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8396112" y="1411906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8396112" y="198728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6" name="Rectangle 32"/>
          <p:cNvSpPr>
            <a:spLocks noChangeArrowheads="1"/>
          </p:cNvSpPr>
          <p:nvPr/>
        </p:nvSpPr>
        <p:spPr bwMode="auto">
          <a:xfrm>
            <a:off x="8396112" y="1699597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7" name="Rectangle 33"/>
          <p:cNvSpPr>
            <a:spLocks noChangeArrowheads="1"/>
          </p:cNvSpPr>
          <p:nvPr/>
        </p:nvSpPr>
        <p:spPr bwMode="auto">
          <a:xfrm>
            <a:off x="8396112" y="2276035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8" name="Rectangle 34"/>
          <p:cNvSpPr>
            <a:spLocks noChangeArrowheads="1"/>
          </p:cNvSpPr>
          <p:nvPr/>
        </p:nvSpPr>
        <p:spPr bwMode="auto">
          <a:xfrm>
            <a:off x="8396112" y="2563726"/>
            <a:ext cx="288748" cy="28769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39" name="Rectangle 35"/>
          <p:cNvSpPr>
            <a:spLocks noChangeArrowheads="1"/>
          </p:cNvSpPr>
          <p:nvPr/>
        </p:nvSpPr>
        <p:spPr bwMode="auto">
          <a:xfrm>
            <a:off x="7820731" y="2563726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40" name="Rectangle 36"/>
          <p:cNvSpPr>
            <a:spLocks noChangeArrowheads="1"/>
          </p:cNvSpPr>
          <p:nvPr/>
        </p:nvSpPr>
        <p:spPr bwMode="auto">
          <a:xfrm>
            <a:off x="6957660" y="1124216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7531983" y="1987287"/>
            <a:ext cx="288748" cy="28769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42" name="Line 38"/>
          <p:cNvSpPr>
            <a:spLocks noChangeShapeType="1"/>
          </p:cNvSpPr>
          <p:nvPr/>
        </p:nvSpPr>
        <p:spPr bwMode="auto">
          <a:xfrm>
            <a:off x="7101505" y="1268061"/>
            <a:ext cx="287690" cy="28769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39"/>
          <p:cNvSpPr>
            <a:spLocks noChangeShapeType="1"/>
          </p:cNvSpPr>
          <p:nvPr/>
        </p:nvSpPr>
        <p:spPr bwMode="auto">
          <a:xfrm>
            <a:off x="7389196" y="1555752"/>
            <a:ext cx="1057" cy="28769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7389196" y="1843442"/>
            <a:ext cx="287690" cy="28769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41"/>
          <p:cNvSpPr>
            <a:spLocks noChangeShapeType="1"/>
          </p:cNvSpPr>
          <p:nvPr/>
        </p:nvSpPr>
        <p:spPr bwMode="auto">
          <a:xfrm>
            <a:off x="7676886" y="2131133"/>
            <a:ext cx="287690" cy="1057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>
            <a:off x="7964577" y="2131133"/>
            <a:ext cx="288748" cy="28769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flipH="1">
            <a:off x="7956115" y="2418823"/>
            <a:ext cx="305671" cy="288748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6956602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0" name="Rectangle 51"/>
          <p:cNvSpPr>
            <a:spLocks noChangeArrowheads="1"/>
          </p:cNvSpPr>
          <p:nvPr/>
        </p:nvSpPr>
        <p:spPr bwMode="auto">
          <a:xfrm>
            <a:off x="7244469" y="3517374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1" name="Rectangle 52"/>
          <p:cNvSpPr>
            <a:spLocks noChangeArrowheads="1"/>
          </p:cNvSpPr>
          <p:nvPr/>
        </p:nvSpPr>
        <p:spPr bwMode="auto">
          <a:xfrm>
            <a:off x="7244469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2" name="Rectangle 53"/>
          <p:cNvSpPr>
            <a:spLocks noChangeArrowheads="1"/>
          </p:cNvSpPr>
          <p:nvPr/>
        </p:nvSpPr>
        <p:spPr bwMode="auto">
          <a:xfrm>
            <a:off x="7532335" y="3805240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3" name="Rectangle 54"/>
          <p:cNvSpPr>
            <a:spLocks noChangeArrowheads="1"/>
          </p:cNvSpPr>
          <p:nvPr/>
        </p:nvSpPr>
        <p:spPr bwMode="auto">
          <a:xfrm>
            <a:off x="6956602" y="3517374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4" name="Rectangle 55"/>
          <p:cNvSpPr>
            <a:spLocks noChangeArrowheads="1"/>
          </p:cNvSpPr>
          <p:nvPr/>
        </p:nvSpPr>
        <p:spPr bwMode="auto">
          <a:xfrm>
            <a:off x="7532335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5" name="Rectangle 56"/>
          <p:cNvSpPr>
            <a:spLocks noChangeArrowheads="1"/>
          </p:cNvSpPr>
          <p:nvPr/>
        </p:nvSpPr>
        <p:spPr bwMode="auto">
          <a:xfrm>
            <a:off x="7820202" y="3517374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6" name="Rectangle 57"/>
          <p:cNvSpPr>
            <a:spLocks noChangeArrowheads="1"/>
          </p:cNvSpPr>
          <p:nvPr/>
        </p:nvSpPr>
        <p:spPr bwMode="auto">
          <a:xfrm>
            <a:off x="7820202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7532335" y="3517374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7244469" y="3805240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59" name="Rectangle 60"/>
          <p:cNvSpPr>
            <a:spLocks noChangeArrowheads="1"/>
          </p:cNvSpPr>
          <p:nvPr/>
        </p:nvSpPr>
        <p:spPr bwMode="auto">
          <a:xfrm>
            <a:off x="7244469" y="4382031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0" name="Rectangle 61"/>
          <p:cNvSpPr>
            <a:spLocks noChangeArrowheads="1"/>
          </p:cNvSpPr>
          <p:nvPr/>
        </p:nvSpPr>
        <p:spPr bwMode="auto">
          <a:xfrm>
            <a:off x="8108068" y="40931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1" name="Rectangle 62"/>
          <p:cNvSpPr>
            <a:spLocks noChangeArrowheads="1"/>
          </p:cNvSpPr>
          <p:nvPr/>
        </p:nvSpPr>
        <p:spPr bwMode="auto">
          <a:xfrm>
            <a:off x="8108068" y="3517374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2" name="Rectangle 63"/>
          <p:cNvSpPr>
            <a:spLocks noChangeArrowheads="1"/>
          </p:cNvSpPr>
          <p:nvPr/>
        </p:nvSpPr>
        <p:spPr bwMode="auto">
          <a:xfrm>
            <a:off x="6956602" y="4093107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3" name="Rectangle 64"/>
          <p:cNvSpPr>
            <a:spLocks noChangeArrowheads="1"/>
          </p:cNvSpPr>
          <p:nvPr/>
        </p:nvSpPr>
        <p:spPr bwMode="auto">
          <a:xfrm>
            <a:off x="7532335" y="4382031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4" name="Rectangle 65"/>
          <p:cNvSpPr>
            <a:spLocks noChangeArrowheads="1"/>
          </p:cNvSpPr>
          <p:nvPr/>
        </p:nvSpPr>
        <p:spPr bwMode="auto">
          <a:xfrm>
            <a:off x="8108068" y="3805240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5" name="Rectangle 66"/>
          <p:cNvSpPr>
            <a:spLocks noChangeArrowheads="1"/>
          </p:cNvSpPr>
          <p:nvPr/>
        </p:nvSpPr>
        <p:spPr bwMode="auto">
          <a:xfrm>
            <a:off x="7244469" y="40931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6" name="Rectangle 67"/>
          <p:cNvSpPr>
            <a:spLocks noChangeArrowheads="1"/>
          </p:cNvSpPr>
          <p:nvPr/>
        </p:nvSpPr>
        <p:spPr bwMode="auto">
          <a:xfrm>
            <a:off x="7820202" y="3805240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7" name="Rectangle 68"/>
          <p:cNvSpPr>
            <a:spLocks noChangeArrowheads="1"/>
          </p:cNvSpPr>
          <p:nvPr/>
        </p:nvSpPr>
        <p:spPr bwMode="auto">
          <a:xfrm>
            <a:off x="6956602" y="3805240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8" name="Rectangle 69"/>
          <p:cNvSpPr>
            <a:spLocks noChangeArrowheads="1"/>
          </p:cNvSpPr>
          <p:nvPr/>
        </p:nvSpPr>
        <p:spPr bwMode="auto">
          <a:xfrm>
            <a:off x="7820202" y="4382031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69" name="Rectangle 70"/>
          <p:cNvSpPr>
            <a:spLocks noChangeArrowheads="1"/>
          </p:cNvSpPr>
          <p:nvPr/>
        </p:nvSpPr>
        <p:spPr bwMode="auto">
          <a:xfrm>
            <a:off x="8108068" y="3229507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0" name="Rectangle 71"/>
          <p:cNvSpPr>
            <a:spLocks noChangeArrowheads="1"/>
          </p:cNvSpPr>
          <p:nvPr/>
        </p:nvSpPr>
        <p:spPr bwMode="auto">
          <a:xfrm>
            <a:off x="8108068" y="4382031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1" name="Rectangle 72"/>
          <p:cNvSpPr>
            <a:spLocks noChangeArrowheads="1"/>
          </p:cNvSpPr>
          <p:nvPr/>
        </p:nvSpPr>
        <p:spPr bwMode="auto">
          <a:xfrm>
            <a:off x="6956602" y="4382031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2" name="Rectangle 73"/>
          <p:cNvSpPr>
            <a:spLocks noChangeArrowheads="1"/>
          </p:cNvSpPr>
          <p:nvPr/>
        </p:nvSpPr>
        <p:spPr bwMode="auto">
          <a:xfrm>
            <a:off x="6956602" y="466989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3" name="Rectangle 74"/>
          <p:cNvSpPr>
            <a:spLocks noChangeArrowheads="1"/>
          </p:cNvSpPr>
          <p:nvPr/>
        </p:nvSpPr>
        <p:spPr bwMode="auto">
          <a:xfrm>
            <a:off x="7244469" y="4669897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4" name="Rectangle 75"/>
          <p:cNvSpPr>
            <a:spLocks noChangeArrowheads="1"/>
          </p:cNvSpPr>
          <p:nvPr/>
        </p:nvSpPr>
        <p:spPr bwMode="auto">
          <a:xfrm>
            <a:off x="7532335" y="466989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8108068" y="466989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6" name="Rectangle 77"/>
          <p:cNvSpPr>
            <a:spLocks noChangeArrowheads="1"/>
          </p:cNvSpPr>
          <p:nvPr/>
        </p:nvSpPr>
        <p:spPr bwMode="auto">
          <a:xfrm>
            <a:off x="8395935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7" name="Rectangle 78"/>
          <p:cNvSpPr>
            <a:spLocks noChangeArrowheads="1"/>
          </p:cNvSpPr>
          <p:nvPr/>
        </p:nvSpPr>
        <p:spPr bwMode="auto">
          <a:xfrm>
            <a:off x="8395935" y="3517374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8" name="Rectangle 79"/>
          <p:cNvSpPr>
            <a:spLocks noChangeArrowheads="1"/>
          </p:cNvSpPr>
          <p:nvPr/>
        </p:nvSpPr>
        <p:spPr bwMode="auto">
          <a:xfrm>
            <a:off x="8395935" y="4093107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79" name="Rectangle 80"/>
          <p:cNvSpPr>
            <a:spLocks noChangeArrowheads="1"/>
          </p:cNvSpPr>
          <p:nvPr/>
        </p:nvSpPr>
        <p:spPr bwMode="auto">
          <a:xfrm>
            <a:off x="8395935" y="3805240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0" name="Rectangle 81"/>
          <p:cNvSpPr>
            <a:spLocks noChangeArrowheads="1"/>
          </p:cNvSpPr>
          <p:nvPr/>
        </p:nvSpPr>
        <p:spPr bwMode="auto">
          <a:xfrm>
            <a:off x="8395935" y="4382031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1" name="Rectangle 82"/>
          <p:cNvSpPr>
            <a:spLocks noChangeArrowheads="1"/>
          </p:cNvSpPr>
          <p:nvPr/>
        </p:nvSpPr>
        <p:spPr bwMode="auto">
          <a:xfrm>
            <a:off x="8395935" y="466989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2" name="Rectangle 83"/>
          <p:cNvSpPr>
            <a:spLocks noChangeArrowheads="1"/>
          </p:cNvSpPr>
          <p:nvPr/>
        </p:nvSpPr>
        <p:spPr bwMode="auto">
          <a:xfrm>
            <a:off x="7820202" y="466989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3" name="Rectangle 84"/>
          <p:cNvSpPr>
            <a:spLocks noChangeArrowheads="1"/>
          </p:cNvSpPr>
          <p:nvPr/>
        </p:nvSpPr>
        <p:spPr bwMode="auto">
          <a:xfrm>
            <a:off x="6956602" y="32295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4" name="Rectangle 85"/>
          <p:cNvSpPr>
            <a:spLocks noChangeArrowheads="1"/>
          </p:cNvSpPr>
          <p:nvPr/>
        </p:nvSpPr>
        <p:spPr bwMode="auto">
          <a:xfrm>
            <a:off x="7532335" y="4093107"/>
            <a:ext cx="288925" cy="287867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5" name="Rectangle 86"/>
          <p:cNvSpPr>
            <a:spLocks noChangeArrowheads="1"/>
          </p:cNvSpPr>
          <p:nvPr/>
        </p:nvSpPr>
        <p:spPr bwMode="auto">
          <a:xfrm>
            <a:off x="7817027" y="4093107"/>
            <a:ext cx="288925" cy="28786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it-IT" altLang="en-US"/>
          </a:p>
        </p:txBody>
      </p:sp>
      <p:sp>
        <p:nvSpPr>
          <p:cNvPr id="86" name="Line 87"/>
          <p:cNvSpPr>
            <a:spLocks noChangeShapeType="1"/>
          </p:cNvSpPr>
          <p:nvPr/>
        </p:nvSpPr>
        <p:spPr bwMode="auto">
          <a:xfrm>
            <a:off x="7388402" y="3661307"/>
            <a:ext cx="1059" cy="287867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88"/>
          <p:cNvSpPr>
            <a:spLocks noChangeShapeType="1"/>
          </p:cNvSpPr>
          <p:nvPr/>
        </p:nvSpPr>
        <p:spPr bwMode="auto">
          <a:xfrm>
            <a:off x="7388402" y="3949173"/>
            <a:ext cx="288925" cy="1058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89"/>
          <p:cNvSpPr>
            <a:spLocks noChangeShapeType="1"/>
          </p:cNvSpPr>
          <p:nvPr/>
        </p:nvSpPr>
        <p:spPr bwMode="auto">
          <a:xfrm>
            <a:off x="7677327" y="3949173"/>
            <a:ext cx="287867" cy="1058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90"/>
          <p:cNvSpPr>
            <a:spLocks noChangeShapeType="1"/>
          </p:cNvSpPr>
          <p:nvPr/>
        </p:nvSpPr>
        <p:spPr bwMode="auto">
          <a:xfrm flipV="1">
            <a:off x="7965194" y="3652840"/>
            <a:ext cx="1058" cy="30480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Line 91"/>
          <p:cNvSpPr>
            <a:spLocks noChangeShapeType="1"/>
          </p:cNvSpPr>
          <p:nvPr/>
        </p:nvSpPr>
        <p:spPr bwMode="auto">
          <a:xfrm>
            <a:off x="7965194" y="3661307"/>
            <a:ext cx="287867" cy="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Line 92"/>
          <p:cNvSpPr>
            <a:spLocks noChangeShapeType="1"/>
          </p:cNvSpPr>
          <p:nvPr/>
        </p:nvSpPr>
        <p:spPr bwMode="auto">
          <a:xfrm>
            <a:off x="8253060" y="3661307"/>
            <a:ext cx="287867" cy="0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93"/>
          <p:cNvSpPr>
            <a:spLocks noChangeShapeType="1"/>
          </p:cNvSpPr>
          <p:nvPr/>
        </p:nvSpPr>
        <p:spPr bwMode="auto">
          <a:xfrm>
            <a:off x="8540927" y="3661307"/>
            <a:ext cx="1058" cy="287867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94"/>
          <p:cNvSpPr>
            <a:spLocks noChangeShapeType="1"/>
          </p:cNvSpPr>
          <p:nvPr/>
        </p:nvSpPr>
        <p:spPr bwMode="auto">
          <a:xfrm>
            <a:off x="8540927" y="3949173"/>
            <a:ext cx="1058" cy="287867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95"/>
          <p:cNvSpPr>
            <a:spLocks noChangeShapeType="1"/>
          </p:cNvSpPr>
          <p:nvPr/>
        </p:nvSpPr>
        <p:spPr bwMode="auto">
          <a:xfrm>
            <a:off x="8540927" y="4237040"/>
            <a:ext cx="1058" cy="287867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96"/>
          <p:cNvSpPr>
            <a:spLocks noChangeShapeType="1"/>
          </p:cNvSpPr>
          <p:nvPr/>
        </p:nvSpPr>
        <p:spPr bwMode="auto">
          <a:xfrm flipH="1">
            <a:off x="8244594" y="4524906"/>
            <a:ext cx="304800" cy="1058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Line 102"/>
          <p:cNvSpPr>
            <a:spLocks noChangeShapeType="1"/>
          </p:cNvSpPr>
          <p:nvPr/>
        </p:nvSpPr>
        <p:spPr bwMode="auto">
          <a:xfrm flipH="1">
            <a:off x="7956727" y="4524906"/>
            <a:ext cx="304800" cy="1058"/>
          </a:xfrm>
          <a:prstGeom prst="line">
            <a:avLst/>
          </a:prstGeom>
          <a:noFill/>
          <a:ln w="9360" cap="sq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9560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a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 smtClean="0"/>
                  <a:t> 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b="1" dirty="0" smtClean="0"/>
                  <a:t>connected component </a:t>
                </a:r>
                <a:r>
                  <a:rPr lang="en-US" dirty="0" smtClean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-connected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-connected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in other words,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is the largest possible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-connected set</a:t>
                </a:r>
              </a:p>
              <a:p>
                <a:r>
                  <a:rPr lang="en-US" dirty="0" smtClean="0"/>
                  <a:t>considering the binary image shown on the right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i="1" dirty="0" smtClean="0"/>
                  <a:t>not</a:t>
                </a:r>
                <a:r>
                  <a:rPr lang="en-US" dirty="0" smtClean="0"/>
                  <a:t>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-connected component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not</a:t>
                </a:r>
                <a:r>
                  <a:rPr lang="en-US" dirty="0"/>
                  <a:t>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-connected component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-connected component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i="1" dirty="0" smtClean="0"/>
                  <a:t>not</a:t>
                </a:r>
                <a:r>
                  <a:rPr lang="en-US" dirty="0" smtClean="0"/>
                  <a:t>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-connected </a:t>
                </a:r>
                <a:r>
                  <a:rPr lang="en-US" dirty="0" smtClean="0"/>
                  <a:t>component</a:t>
                </a:r>
              </a:p>
              <a:p>
                <a:pPr lvl="1"/>
                <a:r>
                  <a:rPr lang="en-US" dirty="0" smtClean="0"/>
                  <a:t>there are four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-connected components in total</a:t>
                </a:r>
              </a:p>
              <a:p>
                <a:pPr lvl="1"/>
                <a:r>
                  <a:rPr lang="en-US" dirty="0" smtClean="0"/>
                  <a:t>there are three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-connected components in total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956031" cy="4448468"/>
              </a:xfrm>
              <a:blipFill rotWithShape="0">
                <a:blip r:embed="rId2"/>
                <a:stretch>
                  <a:fillRect l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components</a:t>
            </a:r>
            <a:endParaRPr lang="en-US" dirty="0"/>
          </a:p>
        </p:txBody>
      </p:sp>
      <p:grpSp>
        <p:nvGrpSpPr>
          <p:cNvPr id="5" name="Gruppo 4"/>
          <p:cNvGrpSpPr>
            <a:grpSpLocks noChangeAspect="1"/>
          </p:cNvGrpSpPr>
          <p:nvPr/>
        </p:nvGrpSpPr>
        <p:grpSpPr>
          <a:xfrm>
            <a:off x="6674078" y="1365807"/>
            <a:ext cx="2060575" cy="2060574"/>
            <a:chOff x="539750" y="1773238"/>
            <a:chExt cx="2592388" cy="2592387"/>
          </a:xfrm>
        </p:grpSpPr>
        <p:sp>
          <p:nvSpPr>
            <p:cNvPr id="6" name="Rectangle 2"/>
            <p:cNvSpPr>
              <a:spLocks noChangeArrowheads="1"/>
            </p:cNvSpPr>
            <p:nvPr/>
          </p:nvSpPr>
          <p:spPr bwMode="auto">
            <a:xfrm>
              <a:off x="5397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971550" y="22050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>
                  <a:solidFill>
                    <a:srgbClr val="FFFFFF"/>
                  </a:solidFill>
                  <a:latin typeface="Symbol" panose="05050102010706020507" pitchFamily="18" charset="2"/>
                </a:rPr>
                <a:t>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9715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1403350" y="26368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 dirty="0">
                  <a:solidFill>
                    <a:srgbClr val="FFFFFF"/>
                  </a:solidFill>
                  <a:latin typeface="Symbol" panose="05050102010706020507" pitchFamily="18" charset="2"/>
                </a:rPr>
                <a:t>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539750" y="22050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4033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835150" y="22050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8351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403350" y="22050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971550" y="26368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>
                  <a:solidFill>
                    <a:srgbClr val="FFFFFF"/>
                  </a:solidFill>
                  <a:latin typeface="Symbol" panose="05050102010706020507" pitchFamily="18" charset="2"/>
                </a:rPr>
                <a:t>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971550" y="35020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2266950" y="30686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2266950" y="22050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539750" y="30686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1403350" y="35020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266950" y="26368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971550" y="30686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3" name="Rectangle 19"/>
            <p:cNvSpPr>
              <a:spLocks noChangeArrowheads="1"/>
            </p:cNvSpPr>
            <p:nvPr/>
          </p:nvSpPr>
          <p:spPr bwMode="auto">
            <a:xfrm>
              <a:off x="1835150" y="26368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4" name="Rectangle 20"/>
            <p:cNvSpPr>
              <a:spLocks noChangeArrowheads="1"/>
            </p:cNvSpPr>
            <p:nvPr/>
          </p:nvSpPr>
          <p:spPr bwMode="auto">
            <a:xfrm>
              <a:off x="539750" y="26368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1835150" y="35020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2266950" y="17732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2266950" y="3502025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 b="1">
                  <a:solidFill>
                    <a:srgbClr val="FFFFFF"/>
                  </a:solidFill>
                  <a:latin typeface="Symbol" panose="05050102010706020507" pitchFamily="18" charset="2"/>
                </a:rPr>
                <a:t></a:t>
              </a: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539750" y="35020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539750" y="39338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971550" y="3933825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1403350" y="39338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2266950" y="39338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6987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2698750" y="22050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698750" y="30686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 b="1">
                  <a:solidFill>
                    <a:srgbClr val="FFFFFF"/>
                  </a:solidFill>
                  <a:latin typeface="Symbol" panose="05050102010706020507" pitchFamily="18" charset="2"/>
                </a:rPr>
                <a:t></a:t>
              </a:r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2698750" y="26368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 b="1">
                  <a:solidFill>
                    <a:srgbClr val="FFFFFF"/>
                  </a:solidFill>
                  <a:latin typeface="Symbol" panose="05050102010706020507" pitchFamily="18" charset="2"/>
                </a:rPr>
                <a:t></a:t>
              </a:r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698750" y="3502025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 b="1">
                  <a:solidFill>
                    <a:srgbClr val="FFFFFF"/>
                  </a:solidFill>
                  <a:latin typeface="Symbol" panose="05050102010706020507" pitchFamily="18" charset="2"/>
                </a:rPr>
                <a:t></a:t>
              </a:r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2698750" y="39338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1835150" y="3933825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539750" y="1773238"/>
              <a:ext cx="433388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1403350" y="3068638"/>
              <a:ext cx="433388" cy="431800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spcBef>
                  <a:spcPts val="7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1pPr>
              <a:lvl2pPr>
                <a:spcBef>
                  <a:spcPts val="65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6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2pPr>
              <a:lvl3pPr>
                <a:spcBef>
                  <a:spcPts val="575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3pPr>
              <a:lvl4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4pPr>
              <a:lvl5pPr>
                <a:spcBef>
                  <a:spcPts val="50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5pPr>
              <a:lvl6pPr marL="25146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6pPr>
              <a:lvl7pPr marL="29718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7pPr>
              <a:lvl8pPr marL="34290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8pPr>
              <a:lvl9pPr marL="3886200" indent="-228600" defTabSz="449263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rgbClr val="000000"/>
                  </a:solidFill>
                  <a:latin typeface="Times New Roman" panose="02020603050405020304" pitchFamily="18" charset="0"/>
                  <a:cs typeface="Arial Unicode MS" panose="020B060402020202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it-IT" altLang="en-US" sz="3200">
                  <a:solidFill>
                    <a:srgbClr val="FFFFFF"/>
                  </a:solidFill>
                  <a:latin typeface="Symbol" panose="05050102010706020507" pitchFamily="18" charset="2"/>
                </a:rPr>
                <a:t></a:t>
              </a:r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1830388" y="3068638"/>
              <a:ext cx="433387" cy="431800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it-IT" altLang="en-US"/>
            </a:p>
          </p:txBody>
        </p:sp>
      </p:grp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7266561" y="3656567"/>
            <a:ext cx="433388" cy="43180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en-US" sz="3200" b="1" dirty="0">
                <a:solidFill>
                  <a:srgbClr val="FFFFFF"/>
                </a:solidFill>
                <a:latin typeface="Symbol" panose="05050102010706020507" pitchFamily="18" charset="2"/>
              </a:rPr>
              <a:t></a:t>
            </a:r>
          </a:p>
        </p:txBody>
      </p:sp>
      <p:sp>
        <p:nvSpPr>
          <p:cNvPr id="44" name="Rectangle 44"/>
          <p:cNvSpPr>
            <a:spLocks noChangeArrowheads="1"/>
          </p:cNvSpPr>
          <p:nvPr/>
        </p:nvSpPr>
        <p:spPr bwMode="auto">
          <a:xfrm>
            <a:off x="7266562" y="4182029"/>
            <a:ext cx="433387" cy="43180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spcBef>
                <a:spcPts val="7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spcBef>
                <a:spcPts val="6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6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spcBef>
                <a:spcPts val="575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it-IT" altLang="en-US" sz="3200" dirty="0">
                <a:solidFill>
                  <a:srgbClr val="FFFFFF"/>
                </a:solidFill>
                <a:latin typeface="Symbol" panose="05050102010706020507" pitchFamily="18" charset="2"/>
              </a:rPr>
              <a:t>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ttangolo 44"/>
              <p:cNvSpPr/>
              <p:nvPr/>
            </p:nvSpPr>
            <p:spPr>
              <a:xfrm>
                <a:off x="7723644" y="3690460"/>
                <a:ext cx="4997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Rettangol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644" y="3690460"/>
                <a:ext cx="499752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ttangolo 45"/>
              <p:cNvSpPr/>
              <p:nvPr/>
            </p:nvSpPr>
            <p:spPr>
              <a:xfrm>
                <a:off x="7717681" y="4240767"/>
                <a:ext cx="5057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Rettangol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681" y="4240767"/>
                <a:ext cx="505716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4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9560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what if we adopt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-adjacency for both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first image: ok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second image: a non-self-intersecting curve divides the image into 2 internal regions and 1 external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topological </a:t>
                </a:r>
                <a:r>
                  <a:rPr lang="en-US" b="1" dirty="0" smtClean="0"/>
                  <a:t>paradox</a:t>
                </a:r>
                <a:r>
                  <a:rPr lang="en-US" dirty="0" smtClean="0"/>
                  <a:t> (see Jordan curve theorem)</a:t>
                </a:r>
              </a:p>
              <a:p>
                <a:r>
                  <a:rPr lang="en-US" dirty="0"/>
                  <a:t>what if we adopt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/>
                  <a:t>-adjacency for both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?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first image: </a:t>
                </a:r>
                <a:r>
                  <a:rPr lang="en-US" dirty="0" smtClean="0"/>
                  <a:t>a closed curve does not divide the image into an internal and an external region</a:t>
                </a:r>
                <a:endParaRPr lang="en-US" dirty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topological </a:t>
                </a:r>
                <a:r>
                  <a:rPr lang="en-US" b="1" dirty="0"/>
                  <a:t>paradox</a:t>
                </a:r>
                <a:r>
                  <a:rPr lang="en-US" dirty="0"/>
                  <a:t> (see Jordan curve theorem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second </a:t>
                </a:r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image: ok</a:t>
                </a:r>
              </a:p>
              <a:p>
                <a:r>
                  <a:rPr lang="en-US" dirty="0" smtClean="0"/>
                  <a:t>we need to adopt different adjacency rules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dirty="0" smtClean="0"/>
                  <a:t>-adjacency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8(4)</m:t>
                    </m:r>
                  </m:oMath>
                </a14:m>
                <a:r>
                  <a:rPr lang="en-US" dirty="0" smtClean="0"/>
                  <a:t>-adjacency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956031" cy="4448468"/>
              </a:xfrm>
              <a:blipFill rotWithShape="0">
                <a:blip r:embed="rId2"/>
                <a:stretch>
                  <a:fillRect l="-2252" r="-2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components and adjacency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12"/>
          <a:stretch/>
        </p:blipFill>
        <p:spPr>
          <a:xfrm>
            <a:off x="6717030" y="3112549"/>
            <a:ext cx="1922805" cy="18785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5"/>
          <a:stretch/>
        </p:blipFill>
        <p:spPr>
          <a:xfrm>
            <a:off x="6707505" y="1011334"/>
            <a:ext cx="1905952" cy="187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886" y="1421896"/>
            <a:ext cx="3304575" cy="3152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tx1"/>
                    </a:solidFill>
                  </a:rPr>
                  <a:t>extract</a:t>
                </a:r>
                <a:r>
                  <a:rPr lang="en-US" dirty="0">
                    <a:solidFill>
                      <a:schemeClr val="tx1"/>
                    </a:solidFill>
                  </a:rPr>
                  <a:t> all </a:t>
                </a:r>
                <a:r>
                  <a:rPr lang="en-US" b="1" dirty="0">
                    <a:solidFill>
                      <a:schemeClr val="tx1"/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just have to invert the image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either assign the smallest label among its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top/left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0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35" y="1430430"/>
            <a:ext cx="3304575" cy="3144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87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84" y="1415951"/>
            <a:ext cx="3384000" cy="3158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2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77" y="1428750"/>
            <a:ext cx="3305982" cy="3145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252" y="1428750"/>
            <a:ext cx="3344898" cy="3145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4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22" y="1428749"/>
            <a:ext cx="3312000" cy="3145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3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04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/>
                  <a:t>pass 1</a:t>
                </a:r>
                <a:endParaRPr lang="en-US" dirty="0"/>
              </a:p>
              <a:p>
                <a:pPr lvl="1"/>
                <a:r>
                  <a:rPr lang="en-US" dirty="0"/>
                  <a:t>for each foreground pixel, either assign the smallest label among its </a:t>
                </a:r>
                <a:r>
                  <a:rPr lang="en-US" dirty="0" smtClean="0"/>
                  <a:t>top/left </a:t>
                </a:r>
                <a:r>
                  <a:rPr lang="en-US" dirty="0"/>
                  <a:t>neighbors, or assign a new label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2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assign the smallest label among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its bottom/right neighbors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2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72" y="1438274"/>
            <a:ext cx="3254850" cy="31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8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Labeling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</p:spPr>
            <p:txBody>
              <a:bodyPr anchor="ctr" anchorCtr="0"/>
              <a:lstStyle/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the process to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extract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all </a:t>
                </a:r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connected components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from a binary image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if we want to extract the connected components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, we just have to invert the image</a:t>
                </a:r>
              </a:p>
              <a:p>
                <a:r>
                  <a:rPr lang="en-US" b="1" dirty="0">
                    <a:solidFill>
                      <a:schemeClr val="bg1">
                        <a:lumMod val="75000"/>
                      </a:schemeClr>
                    </a:solidFill>
                  </a:rPr>
                  <a:t>pass 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for each foreground pixel, either assign the smallest label among its </a:t>
                </a:r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</a:rPr>
                  <a:t>top/left </a:t>
                </a:r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neighbors, or assign a new label</a:t>
                </a:r>
              </a:p>
              <a:p>
                <a:r>
                  <a:rPr lang="en-US" b="1" dirty="0"/>
                  <a:t>pass 2</a:t>
                </a:r>
              </a:p>
              <a:p>
                <a:pPr lvl="1"/>
                <a:r>
                  <a:rPr lang="en-US" dirty="0"/>
                  <a:t>for each foreground pixel, assign the smallest label among </a:t>
                </a:r>
                <a:r>
                  <a:rPr lang="en-US" dirty="0" smtClean="0"/>
                  <a:t>its bottom/right neighbors</a:t>
                </a:r>
                <a:endParaRPr lang="en-US" dirty="0"/>
              </a:p>
            </p:txBody>
          </p:sp>
        </mc:Choice>
        <mc:Fallback xmlns="">
          <p:sp>
            <p:nvSpPr>
              <p:cNvPr id="7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822556" cy="4448468"/>
              </a:xfrm>
              <a:blipFill rotWithShape="0">
                <a:blip r:embed="rId2"/>
                <a:stretch>
                  <a:fillRect l="-2781" r="-3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4365" t="2593" r="2777" b="1852"/>
          <a:stretch/>
        </p:blipFill>
        <p:spPr>
          <a:xfrm>
            <a:off x="5459146" y="1466850"/>
            <a:ext cx="3264375" cy="310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98448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compute </a:t>
                </a:r>
                <a:r>
                  <a:rPr lang="en-US" b="1" dirty="0" smtClean="0"/>
                  <a:t>mathematical properties </a:t>
                </a:r>
                <a:r>
                  <a:rPr lang="en-US" dirty="0" smtClean="0"/>
                  <a:t>of a connected components to use for human-designed (threshold-based) or machine-learned </a:t>
                </a:r>
                <a:r>
                  <a:rPr lang="en-US" b="1" dirty="0" smtClean="0"/>
                  <a:t>classification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b="1" dirty="0" smtClean="0"/>
                  <a:t>geometric</a:t>
                </a:r>
                <a:r>
                  <a:rPr lang="en-US" dirty="0" smtClean="0"/>
                  <a:t> features like area, circularity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), orientation, etc.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b="1" dirty="0" smtClean="0"/>
                  <a:t>color</a:t>
                </a:r>
                <a:r>
                  <a:rPr lang="en-US" dirty="0" smtClean="0"/>
                  <a:t> features like average hue , average luminance, etc.</a:t>
                </a:r>
              </a:p>
              <a:p>
                <a:pPr lvl="1"/>
                <a:r>
                  <a:rPr lang="en-US" dirty="0" smtClean="0"/>
                  <a:t>e.g. </a:t>
                </a:r>
                <a:r>
                  <a:rPr lang="en-US" b="1" dirty="0" smtClean="0"/>
                  <a:t>texture</a:t>
                </a:r>
                <a:r>
                  <a:rPr lang="en-US" dirty="0" smtClean="0"/>
                  <a:t> features</a:t>
                </a:r>
              </a:p>
              <a:p>
                <a:pPr lvl="1"/>
                <a:r>
                  <a:rPr lang="en-US" dirty="0" smtClean="0"/>
                  <a:t>see "</a:t>
                </a:r>
                <a:r>
                  <a:rPr lang="en-US" i="1" dirty="0" smtClean="0"/>
                  <a:t>Feature descriptors</a:t>
                </a:r>
                <a:r>
                  <a:rPr lang="en-US" dirty="0" smtClean="0"/>
                  <a:t>" module of this course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984481" cy="4448468"/>
              </a:xfrm>
              <a:blipFill rotWithShape="0">
                <a:blip r:embed="rId2"/>
                <a:stretch>
                  <a:fillRect l="-2689" r="-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Connected Component Analysis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44515" t="-2187" r="16385" b="9721"/>
          <a:stretch/>
        </p:blipFill>
        <p:spPr>
          <a:xfrm>
            <a:off x="5910350" y="1209151"/>
            <a:ext cx="2276190" cy="2615614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6231694" y="1569790"/>
            <a:ext cx="1534626" cy="195189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/>
          <p:cNvSpPr txBox="1"/>
          <p:nvPr/>
        </p:nvSpPr>
        <p:spPr>
          <a:xfrm>
            <a:off x="6088338" y="994540"/>
            <a:ext cx="1177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bounding rectangle</a:t>
            </a:r>
            <a:endParaRPr lang="en-US" sz="16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7629040" y="1015943"/>
            <a:ext cx="1371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 Light" panose="020F0302020204030204" pitchFamily="34" charset="0"/>
              </a:rPr>
              <a:t>minimum area bounding rectangle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cxnSp>
        <p:nvCxnSpPr>
          <p:cNvPr id="10" name="Connettore 1 9"/>
          <p:cNvCxnSpPr/>
          <p:nvPr/>
        </p:nvCxnSpPr>
        <p:spPr>
          <a:xfrm>
            <a:off x="5910350" y="2693198"/>
            <a:ext cx="2521736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o 10"/>
          <p:cNvSpPr/>
          <p:nvPr/>
        </p:nvSpPr>
        <p:spPr>
          <a:xfrm>
            <a:off x="6038649" y="1719598"/>
            <a:ext cx="2024216" cy="1947199"/>
          </a:xfrm>
          <a:prstGeom prst="arc">
            <a:avLst>
              <a:gd name="adj1" fmla="val 17860837"/>
              <a:gd name="adj2" fmla="val 0"/>
            </a:avLst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11"/>
              <p:cNvSpPr/>
              <p:nvPr/>
            </p:nvSpPr>
            <p:spPr>
              <a:xfrm>
                <a:off x="7962872" y="2238630"/>
                <a:ext cx="304396" cy="285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ttango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72" y="2238630"/>
                <a:ext cx="304396" cy="285382"/>
              </a:xfrm>
              <a:prstGeom prst="rect">
                <a:avLst/>
              </a:prstGeom>
              <a:blipFill rotWithShape="0">
                <a:blip r:embed="rId4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99" b="21329"/>
          <a:stretch/>
        </p:blipFill>
        <p:spPr>
          <a:xfrm>
            <a:off x="6779326" y="3882320"/>
            <a:ext cx="1973988" cy="1201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/>
              <p:cNvSpPr/>
              <p:nvPr/>
            </p:nvSpPr>
            <p:spPr>
              <a:xfrm>
                <a:off x="5679523" y="4099866"/>
                <a:ext cx="11043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ttangol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23" y="4099866"/>
                <a:ext cx="1104341" cy="6109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4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174981" cy="4448468"/>
          </a:xfrm>
        </p:spPr>
        <p:txBody>
          <a:bodyPr anchor="ctr" anchorCtr="0"/>
          <a:lstStyle/>
          <a:p>
            <a:r>
              <a:rPr lang="en-US" dirty="0" smtClean="0"/>
              <a:t>create a UI for object picking (Magic Wand-like)</a:t>
            </a:r>
          </a:p>
          <a:p>
            <a:pPr lvl="1"/>
            <a:r>
              <a:rPr lang="en-US" dirty="0" err="1" smtClean="0"/>
              <a:t>binarization</a:t>
            </a:r>
            <a:r>
              <a:rPr lang="en-US" dirty="0" smtClean="0"/>
              <a:t> with Otsu and/or Triangle</a:t>
            </a:r>
          </a:p>
          <a:p>
            <a:pPr lvl="1"/>
            <a:r>
              <a:rPr lang="en-US" dirty="0" smtClean="0"/>
              <a:t>background artifacts removal with local filtering and/or connected components filtering</a:t>
            </a:r>
          </a:p>
          <a:p>
            <a:pPr lvl="1"/>
            <a:r>
              <a:rPr lang="en-US" dirty="0" smtClean="0"/>
              <a:t>object selection with mouse callback and point in polygon test</a:t>
            </a:r>
          </a:p>
          <a:p>
            <a:pPr lvl="1"/>
            <a:r>
              <a:rPr lang="en-US" dirty="0" smtClean="0"/>
              <a:t>display of selected object with image blending</a:t>
            </a:r>
            <a:endParaRPr lang="en-US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/exercises/object-picking-ui.cpp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14667" r="45834" b="28000"/>
          <a:stretch/>
        </p:blipFill>
        <p:spPr>
          <a:xfrm>
            <a:off x="5772481" y="1838325"/>
            <a:ext cx="3087057" cy="24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336906" cy="4448468"/>
          </a:xfrm>
        </p:spPr>
        <p:txBody>
          <a:bodyPr anchor="ctr" anchorCtr="0"/>
          <a:lstStyle/>
          <a:p>
            <a:r>
              <a:rPr lang="en-US" dirty="0" smtClean="0"/>
              <a:t>implement an app for </a:t>
            </a:r>
            <a:r>
              <a:rPr lang="en-US" b="1" dirty="0" smtClean="0"/>
              <a:t>traffic light recognition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binarization</a:t>
            </a:r>
            <a:r>
              <a:rPr lang="en-US" dirty="0" smtClean="0"/>
              <a:t> with Otsu or Triangle</a:t>
            </a:r>
          </a:p>
          <a:p>
            <a:pPr lvl="1"/>
            <a:r>
              <a:rPr lang="en-US" dirty="0" smtClean="0"/>
              <a:t>extract connected components</a:t>
            </a:r>
          </a:p>
          <a:p>
            <a:pPr lvl="1"/>
            <a:r>
              <a:rPr lang="en-US" dirty="0" smtClean="0"/>
              <a:t>detect the "red", "yellow" and "green" lights among the connected components extracted</a:t>
            </a:r>
          </a:p>
          <a:p>
            <a:pPr lvl="1"/>
            <a:r>
              <a:rPr lang="en-US" dirty="0" smtClean="0"/>
              <a:t>display the result</a:t>
            </a:r>
          </a:p>
          <a:p>
            <a:r>
              <a:rPr lang="en-US" dirty="0" smtClean="0"/>
              <a:t>should work in </a:t>
            </a:r>
            <a:r>
              <a:rPr lang="en-US" b="1" dirty="0" smtClean="0"/>
              <a:t>real-time</a:t>
            </a:r>
            <a:r>
              <a:rPr lang="en-US" dirty="0" smtClean="0"/>
              <a:t> (video processing)</a:t>
            </a:r>
          </a:p>
          <a:p>
            <a:r>
              <a:rPr lang="en-US" dirty="0" smtClean="0"/>
              <a:t>try the video in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example_images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/traffic_light.mp4</a:t>
            </a:r>
            <a:endParaRPr lang="it-IT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magin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78" t="24193" r="5198" b="22883"/>
          <a:stretch/>
        </p:blipFill>
        <p:spPr bwMode="auto">
          <a:xfrm>
            <a:off x="5972175" y="1630811"/>
            <a:ext cx="2847975" cy="28873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/exercises/traffic-light-recognition.cpp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00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Morphology</a:t>
            </a:r>
            <a:br>
              <a:rPr lang="en-US" dirty="0" smtClean="0"/>
            </a:br>
            <a:r>
              <a:rPr lang="en-US" sz="2800" dirty="0" smtClean="0"/>
              <a:t>(for binary images)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25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exploits the a-priori knowledge of the </a:t>
            </a:r>
            <a:r>
              <a:rPr lang="en-US" b="1" dirty="0" smtClean="0"/>
              <a:t>shape features</a:t>
            </a:r>
            <a:r>
              <a:rPr lang="en-US" dirty="0" smtClean="0"/>
              <a:t> of the objects in the image</a:t>
            </a:r>
          </a:p>
          <a:p>
            <a:r>
              <a:rPr lang="en-US" dirty="0" smtClean="0"/>
              <a:t>it is a branch of </a:t>
            </a:r>
            <a:r>
              <a:rPr lang="en-US" b="1" dirty="0" smtClean="0"/>
              <a:t>set theory</a:t>
            </a:r>
          </a:p>
          <a:p>
            <a:r>
              <a:rPr lang="en-US" dirty="0" smtClean="0"/>
              <a:t>widely used as </a:t>
            </a:r>
            <a:r>
              <a:rPr lang="en-US" b="1" dirty="0" smtClean="0"/>
              <a:t>post-processing</a:t>
            </a:r>
            <a:r>
              <a:rPr lang="en-US" dirty="0" smtClean="0"/>
              <a:t> step after image </a:t>
            </a:r>
            <a:r>
              <a:rPr lang="en-US" dirty="0" err="1" smtClean="0"/>
              <a:t>binarization</a:t>
            </a:r>
            <a:endParaRPr lang="en-US" dirty="0" smtClean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processing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8" t="14722" r="21249"/>
          <a:stretch/>
        </p:blipFill>
        <p:spPr>
          <a:xfrm>
            <a:off x="7269853" y="2421347"/>
            <a:ext cx="1447056" cy="2126074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7241278" y="4613423"/>
            <a:ext cx="1570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skeletonization</a:t>
            </a:r>
            <a:endParaRPr lang="en-US" sz="16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35833" t="1435" r="3749" b="2539"/>
          <a:stretch/>
        </p:blipFill>
        <p:spPr>
          <a:xfrm>
            <a:off x="4474170" y="2421347"/>
            <a:ext cx="2126074" cy="2126074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483695" y="4613423"/>
            <a:ext cx="2134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filling/reconstruction</a:t>
            </a:r>
            <a:endParaRPr lang="en-US" sz="16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r="76010" b="8750"/>
          <a:stretch/>
        </p:blipFill>
        <p:spPr>
          <a:xfrm>
            <a:off x="382248" y="2461445"/>
            <a:ext cx="2105025" cy="208597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8" t="-1702" r="691" b="10452"/>
          <a:stretch/>
        </p:blipFill>
        <p:spPr>
          <a:xfrm>
            <a:off x="1862900" y="2421347"/>
            <a:ext cx="2105025" cy="2085976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245436" y="4613423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cleaning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71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defined in a 2D domain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 w.r.t. an </a:t>
                </a:r>
                <a:r>
                  <a:rPr lang="en-US" i="1" dirty="0" smtClean="0"/>
                  <a:t>origin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b="1" dirty="0" smtClean="0"/>
                  <a:t>reflection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b="1" dirty="0" smtClean="0"/>
                  <a:t>translation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3750" t="7778" r="4166" b="6111"/>
          <a:stretch/>
        </p:blipFill>
        <p:spPr>
          <a:xfrm>
            <a:off x="1414462" y="2190750"/>
            <a:ext cx="6315076" cy="2952750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2686050" y="4743450"/>
            <a:ext cx="390525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ttangolo 5"/>
          <p:cNvSpPr/>
          <p:nvPr/>
        </p:nvSpPr>
        <p:spPr>
          <a:xfrm>
            <a:off x="5362575" y="4743450"/>
            <a:ext cx="390525" cy="40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28928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pixels are partitioned depending on their </a:t>
                </a:r>
                <a:r>
                  <a:rPr lang="en-US" b="1" dirty="0" smtClean="0"/>
                  <a:t>intensity</a:t>
                </a:r>
                <a:r>
                  <a:rPr lang="en-US" dirty="0" smtClean="0"/>
                  <a:t> value</a:t>
                </a:r>
              </a:p>
              <a:p>
                <a:r>
                  <a:rPr lang="en-US" b="1" dirty="0"/>
                  <a:t>Global thresholding</a:t>
                </a:r>
                <a:r>
                  <a:rPr lang="en-US" dirty="0"/>
                  <a:t>, using a fixed threshold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Variable thresholding</a:t>
                </a:r>
                <a:r>
                  <a:rPr lang="en-US" dirty="0"/>
                  <a:t>,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changes over the image</a:t>
                </a:r>
              </a:p>
              <a:p>
                <a:pPr lvl="1"/>
                <a:r>
                  <a:rPr lang="en-US" dirty="0"/>
                  <a:t>local or regional thresholding,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depends on a </a:t>
                </a:r>
                <a:r>
                  <a:rPr lang="en-US" i="1" dirty="0"/>
                  <a:t>neighborhood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adaptive thresholding,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is a function of the </a:t>
                </a:r>
                <a:r>
                  <a:rPr lang="en-US" i="1" dirty="0" smtClean="0"/>
                  <a:t>individual</a:t>
                </a:r>
                <a:r>
                  <a:rPr lang="en-US" dirty="0" smtClean="0"/>
                  <a:t>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289281" cy="4448468"/>
              </a:xfrm>
              <a:blipFill rotWithShape="0">
                <a:blip r:embed="rId2"/>
                <a:stretch>
                  <a:fillRect l="-2535" r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10804"/>
            <a:ext cx="4010025" cy="73275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3175753"/>
            <a:ext cx="2973714" cy="200898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935142"/>
            <a:ext cx="2973714" cy="20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203556" cy="4448468"/>
          </a:xfrm>
        </p:spPr>
        <p:txBody>
          <a:bodyPr anchor="ctr" anchorCtr="0"/>
          <a:lstStyle/>
          <a:p>
            <a:r>
              <a:rPr lang="en-US" dirty="0" smtClean="0"/>
              <a:t>morphological </a:t>
            </a:r>
            <a:r>
              <a:rPr lang="en-US" dirty="0"/>
              <a:t>operations are </a:t>
            </a:r>
            <a:r>
              <a:rPr lang="en-US" dirty="0" smtClean="0"/>
              <a:t>defined w.r.t. a set </a:t>
            </a:r>
            <a:r>
              <a:rPr lang="en-US" dirty="0"/>
              <a:t>called </a:t>
            </a:r>
            <a:r>
              <a:rPr lang="en-US" b="1" dirty="0"/>
              <a:t>structuring </a:t>
            </a:r>
            <a:r>
              <a:rPr lang="en-US" b="1" dirty="0" smtClean="0"/>
              <a:t>element </a:t>
            </a:r>
            <a:r>
              <a:rPr lang="en-US" dirty="0" smtClean="0"/>
              <a:t>(SE)</a:t>
            </a:r>
          </a:p>
          <a:p>
            <a:r>
              <a:rPr lang="en-US" dirty="0" smtClean="0"/>
              <a:t>structuring elements are defined w.r.t. an origin</a:t>
            </a:r>
          </a:p>
          <a:p>
            <a:pPr lvl="1"/>
            <a:r>
              <a:rPr lang="en-US" dirty="0" smtClean="0"/>
              <a:t>typically (but not always), their barycenter</a:t>
            </a:r>
          </a:p>
          <a:p>
            <a:r>
              <a:rPr lang="en-US" dirty="0" smtClean="0"/>
              <a:t>structuring elements are described using the following convention:</a:t>
            </a:r>
          </a:p>
          <a:p>
            <a:pPr lvl="1"/>
            <a:r>
              <a:rPr lang="en-US" i="1" dirty="0" smtClean="0"/>
              <a:t>point</a:t>
            </a:r>
            <a:r>
              <a:rPr lang="en-US" dirty="0" smtClean="0"/>
              <a:t>: barycenter</a:t>
            </a:r>
          </a:p>
          <a:p>
            <a:pPr lvl="1"/>
            <a:r>
              <a:rPr lang="en-US" i="1" dirty="0" smtClean="0"/>
              <a:t>filled cell</a:t>
            </a:r>
            <a:r>
              <a:rPr lang="en-US" dirty="0" smtClean="0"/>
              <a:t>: belongs to the SE</a:t>
            </a:r>
          </a:p>
          <a:p>
            <a:pPr lvl="1"/>
            <a:r>
              <a:rPr lang="en-US" i="1" dirty="0" smtClean="0"/>
              <a:t>void cell</a:t>
            </a:r>
            <a:r>
              <a:rPr lang="en-US" dirty="0" smtClean="0"/>
              <a:t>: does not belong to the SE</a:t>
            </a:r>
          </a:p>
          <a:p>
            <a:pPr lvl="1"/>
            <a:r>
              <a:rPr lang="en-US" i="1" dirty="0" smtClean="0"/>
              <a:t>cross</a:t>
            </a:r>
            <a:r>
              <a:rPr lang="en-US" dirty="0" smtClean="0"/>
              <a:t>: don't care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Structuring element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4" y="1095377"/>
            <a:ext cx="1008000" cy="90885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t="29370" r="54365" b="30029"/>
          <a:stretch/>
        </p:blipFill>
        <p:spPr>
          <a:xfrm>
            <a:off x="6191249" y="2047672"/>
            <a:ext cx="2190750" cy="88521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45436" t="9592" r="2182" b="7403"/>
          <a:stretch/>
        </p:blipFill>
        <p:spPr>
          <a:xfrm>
            <a:off x="6191249" y="3076575"/>
            <a:ext cx="2514601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Dilation and Erosion: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dilation </a:t>
                </a:r>
                <a:r>
                  <a:rPr lang="en-US" dirty="0" smtClean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with a 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tests, for </a:t>
                </a:r>
                <a:r>
                  <a:rPr lang="en-US" dirty="0"/>
                  <a:t>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of </a:t>
                </a:r>
                <a:r>
                  <a:rPr lang="en-US" dirty="0"/>
                  <a:t>the plane,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centered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intersects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≠∅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i</a:t>
                </a:r>
                <a:r>
                  <a:rPr lang="en-US" dirty="0" smtClean="0"/>
                  <a:t>t </a:t>
                </a:r>
                <a:r>
                  <a:rPr lang="en-US" dirty="0"/>
                  <a:t>results in a set </a:t>
                </a:r>
                <a:r>
                  <a:rPr lang="en-US" b="1" i="1" dirty="0"/>
                  <a:t>larger</a:t>
                </a:r>
                <a:r>
                  <a:rPr lang="en-US" dirty="0"/>
                  <a:t> than the original </a:t>
                </a:r>
                <a:r>
                  <a:rPr lang="en-US" dirty="0" smtClean="0"/>
                  <a:t>set</a:t>
                </a:r>
              </a:p>
              <a:p>
                <a:r>
                  <a:rPr lang="en-US" b="1" dirty="0" smtClean="0"/>
                  <a:t>erosion </a:t>
                </a:r>
                <a:r>
                  <a:rPr lang="en-US" dirty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a </a:t>
                </a:r>
                <a:r>
                  <a:rPr lang="en-US" dirty="0" smtClean="0"/>
                  <a:t>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tests, for each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of the plane,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centered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is contained </a:t>
                </a:r>
                <a:r>
                  <a:rPr lang="en-US" dirty="0" smtClean="0"/>
                  <a:t>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i</a:t>
                </a:r>
                <a:r>
                  <a:rPr lang="en-US" dirty="0" smtClean="0"/>
                  <a:t>t </a:t>
                </a:r>
                <a:r>
                  <a:rPr lang="en-US" dirty="0"/>
                  <a:t>results in a set </a:t>
                </a:r>
                <a:r>
                  <a:rPr lang="en-US" b="1" i="1" dirty="0"/>
                  <a:t>smaller</a:t>
                </a:r>
                <a:r>
                  <a:rPr lang="en-US" dirty="0"/>
                  <a:t> than original </a:t>
                </a:r>
                <a:r>
                  <a:rPr lang="en-US" dirty="0" smtClean="0"/>
                  <a:t>set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851131" cy="4448468"/>
              </a:xfrm>
              <a:blipFill rotWithShape="0">
                <a:blip r:embed="rId2"/>
                <a:stretch>
                  <a:fillRect l="-2764" r="-3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28"/>
          <a:stretch/>
        </p:blipFill>
        <p:spPr>
          <a:xfrm>
            <a:off x="6308074" y="985370"/>
            <a:ext cx="1990725" cy="1941623"/>
          </a:xfrm>
          <a:prstGeom prst="rect">
            <a:avLst/>
          </a:prstGeom>
          <a:ln>
            <a:noFill/>
          </a:ln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3" t="-5078" r="32855" b="5078"/>
          <a:stretch/>
        </p:blipFill>
        <p:spPr>
          <a:xfrm>
            <a:off x="5312712" y="3059011"/>
            <a:ext cx="1990725" cy="1941622"/>
          </a:xfrm>
          <a:prstGeom prst="rect">
            <a:avLst/>
          </a:prstGeom>
          <a:ln>
            <a:noFill/>
          </a:ln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67" t="-3973" r="1474" b="3973"/>
          <a:stretch/>
        </p:blipFill>
        <p:spPr>
          <a:xfrm>
            <a:off x="7278362" y="3059011"/>
            <a:ext cx="1790700" cy="19416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509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dilation </a:t>
            </a:r>
            <a:r>
              <a:rPr lang="en-US" b="1" dirty="0" smtClean="0"/>
              <a:t>fills the </a:t>
            </a:r>
            <a:r>
              <a:rPr lang="en-US" dirty="0" smtClean="0"/>
              <a:t>(background) </a:t>
            </a:r>
            <a:r>
              <a:rPr lang="en-US" b="1" dirty="0" smtClean="0"/>
              <a:t>spaces </a:t>
            </a:r>
            <a:r>
              <a:rPr lang="en-US" dirty="0" smtClean="0"/>
              <a:t>between </a:t>
            </a:r>
            <a:r>
              <a:rPr lang="en-US" b="1" dirty="0" smtClean="0"/>
              <a:t>fragments</a:t>
            </a:r>
            <a:r>
              <a:rPr lang="en-US" dirty="0" smtClean="0"/>
              <a:t> (of foreground)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Dilation: examples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060071"/>
            <a:ext cx="6858000" cy="1876425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1961465" y="4164719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/>
              <p:cNvSpPr/>
              <p:nvPr/>
            </p:nvSpPr>
            <p:spPr>
              <a:xfrm>
                <a:off x="5150686" y="4026220"/>
                <a:ext cx="16418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dilation with a cross 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3×3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ttango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686" y="4026220"/>
                <a:ext cx="164188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4717" r="-148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57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dilation </a:t>
            </a:r>
            <a:r>
              <a:rPr lang="en-US" b="1" dirty="0" smtClean="0"/>
              <a:t>dilates</a:t>
            </a:r>
            <a:r>
              <a:rPr lang="en-US" dirty="0" smtClean="0"/>
              <a:t> the foreground objects (</a:t>
            </a:r>
            <a:r>
              <a:rPr lang="en-US" b="1" dirty="0" smtClean="0"/>
              <a:t>an</a:t>
            </a:r>
            <a:r>
              <a:rPr lang="en-US" dirty="0" smtClean="0"/>
              <a:t>)</a:t>
            </a:r>
            <a:r>
              <a:rPr lang="en-US" b="1" dirty="0" err="1" smtClean="0"/>
              <a:t>isotropically</a:t>
            </a:r>
            <a:r>
              <a:rPr lang="en-US" dirty="0" smtClean="0"/>
              <a:t> if the SE is (an)isotropic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Dilation: examples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/>
          <a:srcRect t="21111" r="67802" b="48518"/>
          <a:stretch/>
        </p:blipFill>
        <p:spPr>
          <a:xfrm>
            <a:off x="461962" y="2274384"/>
            <a:ext cx="1395413" cy="15621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34109" t="1616" r="7243" b="59495"/>
          <a:stretch/>
        </p:blipFill>
        <p:spPr>
          <a:xfrm>
            <a:off x="2476501" y="2274384"/>
            <a:ext cx="2541722" cy="20002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"/>
          <a:srcRect l="34956" t="43468" r="868" b="2088"/>
          <a:stretch/>
        </p:blipFill>
        <p:spPr>
          <a:xfrm>
            <a:off x="5886450" y="1838325"/>
            <a:ext cx="27813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erosion </a:t>
            </a:r>
            <a:r>
              <a:rPr lang="en-US" b="1" dirty="0" smtClean="0"/>
              <a:t>fills the </a:t>
            </a:r>
            <a:r>
              <a:rPr lang="en-US" dirty="0" smtClean="0"/>
              <a:t>(foreground) </a:t>
            </a:r>
            <a:r>
              <a:rPr lang="en-US" b="1" dirty="0" smtClean="0"/>
              <a:t>spaces </a:t>
            </a:r>
            <a:r>
              <a:rPr lang="en-US" dirty="0" smtClean="0"/>
              <a:t>between </a:t>
            </a:r>
            <a:r>
              <a:rPr lang="en-US" b="1" dirty="0" smtClean="0"/>
              <a:t>fragments</a:t>
            </a:r>
            <a:r>
              <a:rPr lang="en-US" dirty="0" smtClean="0"/>
              <a:t> (of background)</a:t>
            </a:r>
          </a:p>
          <a:p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Erosion: examples</a:t>
            </a:r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2254968" y="4559989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tangolo 14"/>
              <p:cNvSpPr/>
              <p:nvPr/>
            </p:nvSpPr>
            <p:spPr>
              <a:xfrm>
                <a:off x="5048415" y="4421490"/>
                <a:ext cx="193151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erosion with a square 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45×45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ttango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15" y="4421490"/>
                <a:ext cx="193151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189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3" b="49970"/>
          <a:stretch/>
        </p:blipFill>
        <p:spPr>
          <a:xfrm>
            <a:off x="1849863" y="1787236"/>
            <a:ext cx="2462069" cy="249471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0" t="50654" r="-267" b="-684"/>
          <a:stretch/>
        </p:blipFill>
        <p:spPr>
          <a:xfrm>
            <a:off x="4783139" y="1815484"/>
            <a:ext cx="2462069" cy="249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6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erosion </a:t>
            </a:r>
            <a:r>
              <a:rPr lang="en-US" b="1" dirty="0" smtClean="0"/>
              <a:t>erodes</a:t>
            </a:r>
            <a:r>
              <a:rPr lang="en-US" dirty="0" smtClean="0"/>
              <a:t> the foreground objects (</a:t>
            </a:r>
            <a:r>
              <a:rPr lang="en-US" b="1" dirty="0" smtClean="0"/>
              <a:t>an</a:t>
            </a:r>
            <a:r>
              <a:rPr lang="en-US" dirty="0" smtClean="0"/>
              <a:t>)</a:t>
            </a:r>
            <a:r>
              <a:rPr lang="en-US" b="1" dirty="0" err="1" smtClean="0"/>
              <a:t>isotropically</a:t>
            </a:r>
            <a:r>
              <a:rPr lang="en-US" dirty="0" smtClean="0"/>
              <a:t> if the SE is (an)isotropic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Erosion: examples</a:t>
            </a:r>
            <a:endParaRPr lang="en-US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l="3608" t="25754" r="61979" b="29002"/>
          <a:stretch/>
        </p:blipFill>
        <p:spPr>
          <a:xfrm>
            <a:off x="442913" y="2212004"/>
            <a:ext cx="1728880" cy="186260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l="39665" t="6166" r="201" b="51839"/>
          <a:stretch/>
        </p:blipFill>
        <p:spPr>
          <a:xfrm>
            <a:off x="2726656" y="2372163"/>
            <a:ext cx="3074856" cy="175959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2"/>
          <a:srcRect l="37666" t="48764" r="7864" b="4344"/>
          <a:stretch/>
        </p:blipFill>
        <p:spPr>
          <a:xfrm>
            <a:off x="6029324" y="2212004"/>
            <a:ext cx="2785243" cy="196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03442" cy="4448468"/>
              </a:xfrm>
            </p:spPr>
            <p:txBody>
              <a:bodyPr anchor="ctr" anchorCtr="0"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erosion </a:t>
                </a:r>
                <a:r>
                  <a:rPr lang="en-US" dirty="0"/>
                  <a:t>and dilation are operations </a:t>
                </a:r>
                <a:r>
                  <a:rPr lang="en-US" b="1" dirty="0"/>
                  <a:t>dual</a:t>
                </a:r>
                <a:r>
                  <a:rPr lang="en-US" dirty="0"/>
                  <a:t> with respect to </a:t>
                </a:r>
                <a:r>
                  <a:rPr lang="en-US" dirty="0" smtClean="0"/>
                  <a:t>the complement </a:t>
                </a:r>
                <a:r>
                  <a:rPr lang="en-US" dirty="0"/>
                  <a:t>and </a:t>
                </a:r>
                <a:r>
                  <a:rPr lang="en-US" dirty="0" smtClean="0"/>
                  <a:t>reflection</a:t>
                </a:r>
              </a:p>
              <a:p>
                <a:pPr marL="266700" indent="0" algn="l"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266700" indent="0" algn="l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if the structuring element is symmetric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), erosion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can be obtained by dilating the background,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 smtClean="0"/>
                  <a:t>, with the same structuring element, and complementing the result</a:t>
                </a:r>
              </a:p>
              <a:p>
                <a:pPr lvl="1"/>
                <a:r>
                  <a:rPr lang="en-US" dirty="0" err="1" smtClean="0"/>
                  <a:t>viceversa</a:t>
                </a:r>
                <a:r>
                  <a:rPr lang="en-US" dirty="0" smtClean="0"/>
                  <a:t> for the dilation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03442" cy="4448468"/>
              </a:xfrm>
              <a:blipFill rotWithShape="0">
                <a:blip r:embed="rId2"/>
                <a:stretch>
                  <a:fillRect l="-3116" r="-3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Duality between dilation and erosion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6" r="34389"/>
          <a:stretch/>
        </p:blipFill>
        <p:spPr>
          <a:xfrm>
            <a:off x="5241802" y="1485900"/>
            <a:ext cx="2402009" cy="150919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16323" r="70267" b="2416"/>
          <a:stretch/>
        </p:blipFill>
        <p:spPr>
          <a:xfrm>
            <a:off x="5376861" y="3152775"/>
            <a:ext cx="981075" cy="138112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5482" r="35865" b="4658"/>
          <a:stretch/>
        </p:blipFill>
        <p:spPr>
          <a:xfrm>
            <a:off x="6581772" y="3124200"/>
            <a:ext cx="981075" cy="135731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1" t="13366" r="34389"/>
          <a:stretch/>
        </p:blipFill>
        <p:spPr>
          <a:xfrm>
            <a:off x="7815261" y="3024709"/>
            <a:ext cx="1141473" cy="1509192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5046454" y="1116568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original</a:t>
            </a:r>
            <a:endParaRPr lang="en-US" sz="1600" dirty="0"/>
          </a:p>
        </p:txBody>
      </p:sp>
      <p:sp>
        <p:nvSpPr>
          <p:cNvPr id="10" name="Rettangolo 9"/>
          <p:cNvSpPr/>
          <p:nvPr/>
        </p:nvSpPr>
        <p:spPr>
          <a:xfrm>
            <a:off x="5050360" y="4533901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inverted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6230520" y="1113949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dilation</a:t>
            </a:r>
            <a:endParaRPr lang="en-US" sz="1600" dirty="0"/>
          </a:p>
        </p:txBody>
      </p:sp>
      <p:sp>
        <p:nvSpPr>
          <p:cNvPr id="12" name="Rettangolo 11"/>
          <p:cNvSpPr/>
          <p:nvPr/>
        </p:nvSpPr>
        <p:spPr>
          <a:xfrm>
            <a:off x="6197805" y="4533901"/>
            <a:ext cx="1641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erosion</a:t>
            </a:r>
            <a:endParaRPr lang="en-US" sz="1600" dirty="0"/>
          </a:p>
        </p:txBody>
      </p:sp>
      <p:sp>
        <p:nvSpPr>
          <p:cNvPr id="13" name="Rettangolo 12"/>
          <p:cNvSpPr/>
          <p:nvPr/>
        </p:nvSpPr>
        <p:spPr>
          <a:xfrm>
            <a:off x="7839693" y="4533901"/>
            <a:ext cx="1070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inverted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4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Closing: definition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727307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opening </a:t>
                </a:r>
                <a:r>
                  <a:rPr lang="en-US" dirty="0" smtClean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with a 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⨁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b="1" dirty="0" smtClean="0"/>
                  <a:t>eliminates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foreground</a:t>
                </a:r>
                <a:r>
                  <a:rPr lang="en-US" dirty="0" smtClean="0"/>
                  <a:t> where the SE </a:t>
                </a:r>
                <a:r>
                  <a:rPr lang="en-US" i="1" dirty="0" smtClean="0"/>
                  <a:t>can't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fit</a:t>
                </a:r>
              </a:p>
              <a:p>
                <a:pPr lvl="2"/>
                <a:r>
                  <a:rPr lang="en-US" spc="-30" dirty="0" smtClean="0"/>
                  <a:t>cuts protrusions and bridges smaller than the SE</a:t>
                </a:r>
              </a:p>
              <a:p>
                <a:r>
                  <a:rPr lang="en-US" b="1" dirty="0" smtClean="0"/>
                  <a:t>closing </a:t>
                </a:r>
                <a:r>
                  <a:rPr lang="en-US" dirty="0"/>
                  <a:t>of a binary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a 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eliminates</a:t>
                </a:r>
                <a:r>
                  <a:rPr lang="en-US" dirty="0"/>
                  <a:t> </a:t>
                </a:r>
                <a:r>
                  <a:rPr lang="en-US" i="1" dirty="0" smtClean="0"/>
                  <a:t>background</a:t>
                </a:r>
                <a:r>
                  <a:rPr lang="en-US" dirty="0" smtClean="0"/>
                  <a:t> where </a:t>
                </a:r>
                <a:r>
                  <a:rPr lang="en-US" dirty="0"/>
                  <a:t>the SE </a:t>
                </a:r>
                <a:r>
                  <a:rPr lang="en-US" i="1" dirty="0"/>
                  <a:t>can't</a:t>
                </a:r>
                <a:r>
                  <a:rPr lang="en-US" dirty="0"/>
                  <a:t> </a:t>
                </a:r>
                <a:r>
                  <a:rPr lang="en-US" b="1" dirty="0" smtClean="0"/>
                  <a:t>fit</a:t>
                </a:r>
              </a:p>
              <a:p>
                <a:pPr lvl="2"/>
                <a:r>
                  <a:rPr lang="en-US" dirty="0" smtClean="0"/>
                  <a:t>fills holes and gulfs smaller than the SE</a:t>
                </a:r>
                <a:endParaRPr lang="en-US" dirty="0"/>
              </a:p>
            </p:txBody>
          </p:sp>
        </mc:Choice>
        <mc:Fallback xmlns="">
          <p:sp>
            <p:nvSpPr>
              <p:cNvPr id="6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3" y="774050"/>
                <a:ext cx="4727307" cy="4448468"/>
              </a:xfrm>
              <a:blipFill rotWithShape="0">
                <a:blip r:embed="rId2"/>
                <a:stretch>
                  <a:fillRect l="-2839" r="-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/>
          <a:srcRect l="2752" t="12324" r="1376"/>
          <a:stretch/>
        </p:blipFill>
        <p:spPr>
          <a:xfrm>
            <a:off x="5314950" y="1666956"/>
            <a:ext cx="3676650" cy="148087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/>
          <a:srcRect l="711" t="20097" r="2133" b="6696"/>
          <a:stretch/>
        </p:blipFill>
        <p:spPr>
          <a:xfrm>
            <a:off x="5306747" y="3333750"/>
            <a:ext cx="3606284" cy="11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 anchorCtr="0"/>
              <a:lstStyle/>
              <a:p>
                <a:pPr>
                  <a:spcAft>
                    <a:spcPts val="1200"/>
                  </a:spcAft>
                </a:pPr>
                <a:r>
                  <a:rPr lang="en-US" i="1" dirty="0" smtClean="0"/>
                  <a:t>duality</a:t>
                </a:r>
              </a:p>
              <a:p>
                <a:pPr marL="266700" indent="0" algn="l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66700" indent="0" algn="l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i="1" dirty="0" smtClean="0"/>
                  <a:t>hierarchy</a:t>
                </a:r>
              </a:p>
              <a:p>
                <a:pPr marL="26670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i="1" dirty="0" err="1" smtClean="0"/>
                  <a:t>idempotence</a:t>
                </a:r>
                <a:endParaRPr lang="en-US" i="1" dirty="0" smtClean="0"/>
              </a:p>
              <a:p>
                <a:pPr marL="26670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/>
              </a:p>
              <a:p>
                <a:pPr marL="26670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•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Closing: properties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2752" t="12324" r="1376"/>
          <a:stretch/>
        </p:blipFill>
        <p:spPr>
          <a:xfrm>
            <a:off x="3752849" y="1295481"/>
            <a:ext cx="4832921" cy="19466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4"/>
          <a:srcRect l="711" t="20097" r="2133" b="6696"/>
          <a:stretch/>
        </p:blipFill>
        <p:spPr>
          <a:xfrm>
            <a:off x="3799095" y="3313182"/>
            <a:ext cx="4740427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opening </a:t>
                </a:r>
                <a:r>
                  <a:rPr lang="en-US" dirty="0"/>
                  <a:t>and closing can be used for </a:t>
                </a:r>
                <a:r>
                  <a:rPr lang="en-US" b="1" dirty="0" smtClean="0"/>
                  <a:t>noise/artifacts filtering</a:t>
                </a:r>
                <a:endParaRPr lang="en-US" b="1" dirty="0"/>
              </a:p>
              <a:p>
                <a:r>
                  <a:rPr lang="en-US" dirty="0" smtClean="0"/>
                  <a:t>the fingerprint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affected by </a:t>
                </a:r>
                <a:r>
                  <a:rPr lang="en-US" dirty="0" smtClean="0"/>
                  <a:t>noise (</a:t>
                </a:r>
                <a:r>
                  <a:rPr lang="en-US" dirty="0" err="1" smtClean="0"/>
                  <a:t>binarization</a:t>
                </a:r>
                <a:r>
                  <a:rPr lang="en-US" dirty="0" smtClean="0"/>
                  <a:t> artifacts)</a:t>
                </a:r>
                <a:endParaRPr lang="en-US" dirty="0"/>
              </a:p>
              <a:p>
                <a:pPr lvl="1"/>
                <a:r>
                  <a:rPr lang="en-US" b="1" dirty="0"/>
                  <a:t>e</a:t>
                </a:r>
                <a:r>
                  <a:rPr lang="en-US" b="1" dirty="0" smtClean="0"/>
                  <a:t>roding</a:t>
                </a:r>
                <a:r>
                  <a:rPr lang="en-US" dirty="0"/>
                  <a:t>, the outer noise is eliminated, but inner noise </a:t>
                </a:r>
                <a:r>
                  <a:rPr lang="en-US" dirty="0" smtClean="0"/>
                  <a:t>is improved</a:t>
                </a:r>
                <a:endParaRPr lang="en-US" dirty="0"/>
              </a:p>
              <a:p>
                <a:pPr lvl="1"/>
                <a:r>
                  <a:rPr lang="en-US" dirty="0" smtClean="0"/>
                  <a:t>after </a:t>
                </a:r>
                <a:r>
                  <a:rPr lang="en-US" b="1" dirty="0" smtClean="0"/>
                  <a:t>dilation</a:t>
                </a:r>
                <a:r>
                  <a:rPr lang="en-US" dirty="0"/>
                  <a:t>, the original dimension of the </a:t>
                </a:r>
                <a:r>
                  <a:rPr lang="en-US" dirty="0" smtClean="0"/>
                  <a:t>ridges can </a:t>
                </a:r>
                <a:r>
                  <a:rPr lang="en-US" dirty="0"/>
                  <a:t>be recovered and the inner noise is </a:t>
                </a:r>
                <a:r>
                  <a:rPr lang="en-US" dirty="0" smtClean="0"/>
                  <a:t>canceled</a:t>
                </a:r>
                <a:endParaRPr lang="en-US" dirty="0"/>
              </a:p>
              <a:p>
                <a:r>
                  <a:rPr lang="en-US" dirty="0" smtClean="0"/>
                  <a:t>erosion </a:t>
                </a:r>
                <a:r>
                  <a:rPr lang="en-US" dirty="0"/>
                  <a:t>+ dilation = opening</a:t>
                </a:r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Closing: an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72" y="3067050"/>
            <a:ext cx="7682856" cy="21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olo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Choosing the 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ol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6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289281" cy="4448468"/>
              </a:xfrm>
            </p:spPr>
            <p:txBody>
              <a:bodyPr anchor="ctr" anchorCtr="0"/>
              <a:lstStyle/>
              <a:p>
                <a:r>
                  <a:rPr lang="en-US" b="1" dirty="0" smtClean="0"/>
                  <a:t>peaks</a:t>
                </a:r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valleys</a:t>
                </a:r>
                <a:r>
                  <a:rPr lang="en-US" dirty="0"/>
                  <a:t> of the image </a:t>
                </a:r>
                <a:r>
                  <a:rPr lang="en-US" b="1" dirty="0"/>
                  <a:t>histogram</a:t>
                </a:r>
                <a:r>
                  <a:rPr lang="en-US" dirty="0"/>
                  <a:t> can help in </a:t>
                </a:r>
                <a:r>
                  <a:rPr lang="en-US" dirty="0" smtClean="0"/>
                  <a:t>choosing the </a:t>
                </a:r>
                <a:r>
                  <a:rPr lang="en-US" dirty="0"/>
                  <a:t>appropriate value 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</a:t>
                </a:r>
                <a:r>
                  <a:rPr lang="en-US" dirty="0" smtClean="0"/>
                  <a:t>ome </a:t>
                </a:r>
                <a:r>
                  <a:rPr lang="en-US" dirty="0"/>
                  <a:t>factors affects the suitability of the histogram </a:t>
                </a:r>
                <a:r>
                  <a:rPr lang="en-US" dirty="0" smtClean="0"/>
                  <a:t>for guiding </a:t>
                </a:r>
                <a:r>
                  <a:rPr lang="en-US" dirty="0"/>
                  <a:t>the choice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 smtClean="0"/>
                  <a:t>the </a:t>
                </a:r>
                <a:r>
                  <a:rPr lang="en-US" i="1" dirty="0"/>
                  <a:t>separation</a:t>
                </a:r>
                <a:r>
                  <a:rPr lang="en-US" dirty="0"/>
                  <a:t> between </a:t>
                </a:r>
                <a:r>
                  <a:rPr lang="en-US" dirty="0" smtClean="0"/>
                  <a:t>peaks</a:t>
                </a:r>
                <a:endParaRPr lang="en-US" dirty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i="1" dirty="0"/>
                  <a:t>noise</a:t>
                </a:r>
                <a:r>
                  <a:rPr lang="en-US" dirty="0"/>
                  <a:t> content in the </a:t>
                </a:r>
                <a:r>
                  <a:rPr lang="en-US" dirty="0" smtClean="0"/>
                  <a:t>image</a:t>
                </a:r>
                <a:endParaRPr lang="en-US" dirty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i="1" dirty="0"/>
                  <a:t>relative size </a:t>
                </a:r>
                <a:r>
                  <a:rPr lang="en-US" dirty="0"/>
                  <a:t>of objects and </a:t>
                </a:r>
                <a:r>
                  <a:rPr lang="en-US" dirty="0" smtClean="0"/>
                  <a:t>background</a:t>
                </a:r>
                <a:endParaRPr lang="en-US" dirty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uniformity of the </a:t>
                </a:r>
                <a:r>
                  <a:rPr lang="en-US" i="1" dirty="0" smtClean="0"/>
                  <a:t>illumination</a:t>
                </a:r>
                <a:endParaRPr lang="en-US" i="1" dirty="0"/>
              </a:p>
              <a:p>
                <a:pPr lvl="1"/>
                <a:r>
                  <a:rPr lang="en-US" dirty="0" smtClean="0"/>
                  <a:t>the </a:t>
                </a:r>
                <a:r>
                  <a:rPr lang="en-US" dirty="0"/>
                  <a:t>uniformity of the </a:t>
                </a:r>
                <a:r>
                  <a:rPr lang="en-US" i="1" dirty="0" smtClean="0"/>
                  <a:t>reflectance</a:t>
                </a:r>
              </a:p>
              <a:p>
                <a:r>
                  <a:rPr lang="en-US" b="1" dirty="0" smtClean="0"/>
                  <a:t>preprocessing</a:t>
                </a:r>
                <a:r>
                  <a:rPr lang="en-US" dirty="0" smtClean="0"/>
                  <a:t> (noise cleaning, illumination correction, etc.) might be needed</a:t>
                </a:r>
                <a:endParaRPr lang="en-US" dirty="0"/>
              </a:p>
            </p:txBody>
          </p:sp>
        </mc:Choice>
        <mc:Fallback xmlns="">
          <p:sp>
            <p:nvSpPr>
              <p:cNvPr id="4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289281" cy="4448468"/>
              </a:xfrm>
              <a:blipFill rotWithShape="0">
                <a:blip r:embed="rId3"/>
                <a:stretch>
                  <a:fillRect l="-2535" r="-2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28194" t="22640" r="-139"/>
          <a:stretch/>
        </p:blipFill>
        <p:spPr>
          <a:xfrm>
            <a:off x="5979494" y="1869571"/>
            <a:ext cx="2912444" cy="2257425"/>
          </a:xfrm>
          <a:prstGeom prst="rect">
            <a:avLst/>
          </a:prstGeom>
        </p:spPr>
      </p:pic>
      <p:cxnSp>
        <p:nvCxnSpPr>
          <p:cNvPr id="8" name="Connettore 2 7"/>
          <p:cNvCxnSpPr/>
          <p:nvPr/>
        </p:nvCxnSpPr>
        <p:spPr>
          <a:xfrm>
            <a:off x="7658100" y="2066925"/>
            <a:ext cx="0" cy="15906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4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noise </a:t>
            </a:r>
            <a:r>
              <a:rPr lang="en-US" dirty="0"/>
              <a:t>has been removed by the opening, but this </a:t>
            </a:r>
            <a:r>
              <a:rPr lang="en-US" dirty="0" smtClean="0"/>
              <a:t>processing stage </a:t>
            </a:r>
            <a:r>
              <a:rPr lang="en-US" dirty="0"/>
              <a:t>caused the </a:t>
            </a:r>
            <a:r>
              <a:rPr lang="en-US" b="1" dirty="0"/>
              <a:t>interruption</a:t>
            </a:r>
            <a:r>
              <a:rPr lang="en-US" dirty="0"/>
              <a:t> of some </a:t>
            </a:r>
            <a:r>
              <a:rPr lang="en-US" dirty="0" smtClean="0"/>
              <a:t>ridges</a:t>
            </a:r>
            <a:endParaRPr lang="en-US" dirty="0"/>
          </a:p>
          <a:p>
            <a:pPr lvl="1"/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b="1" dirty="0"/>
              <a:t>dilating</a:t>
            </a:r>
            <a:r>
              <a:rPr lang="en-US" dirty="0"/>
              <a:t>, the continuity of the ridges can be </a:t>
            </a:r>
            <a:r>
              <a:rPr lang="en-US" dirty="0" smtClean="0"/>
              <a:t>recovered</a:t>
            </a:r>
            <a:endParaRPr lang="en-US" dirty="0"/>
          </a:p>
          <a:p>
            <a:pPr lvl="1"/>
            <a:r>
              <a:rPr lang="en-US" b="1" dirty="0" smtClean="0"/>
              <a:t>erosion</a:t>
            </a:r>
            <a:r>
              <a:rPr lang="en-US" dirty="0" smtClean="0"/>
              <a:t> restores </a:t>
            </a:r>
            <a:r>
              <a:rPr lang="en-US" dirty="0"/>
              <a:t>the original thickness of the </a:t>
            </a:r>
            <a:r>
              <a:rPr lang="en-US" dirty="0" smtClean="0"/>
              <a:t>ridges</a:t>
            </a:r>
            <a:endParaRPr lang="en-US" dirty="0"/>
          </a:p>
          <a:p>
            <a:r>
              <a:rPr lang="en-US" dirty="0" smtClean="0"/>
              <a:t>dilation </a:t>
            </a:r>
            <a:r>
              <a:rPr lang="en-US" dirty="0"/>
              <a:t>+ erosion = closing</a:t>
            </a:r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and Closing: an example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747209"/>
            <a:ext cx="6000750" cy="24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5174981" cy="4448468"/>
          </a:xfrm>
        </p:spPr>
        <p:txBody>
          <a:bodyPr anchor="ctr" anchorCtr="0"/>
          <a:lstStyle/>
          <a:p>
            <a:r>
              <a:rPr lang="en-US" dirty="0" smtClean="0"/>
              <a:t>modify exercise "Object picking UI" by performing background artifacts removal with binary morphology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14667" r="45834" b="28000"/>
          <a:stretch/>
        </p:blipFill>
        <p:spPr>
          <a:xfrm>
            <a:off x="5772481" y="1838325"/>
            <a:ext cx="3087057" cy="246964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/exercises/object-picking-ui.cpp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7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the border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 can be obtained by</a:t>
                </a:r>
                <a:endParaRPr lang="en-US" dirty="0"/>
              </a:p>
              <a:p>
                <a:pPr marL="4476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900"/>
                  </a:spcBef>
                </a:pPr>
                <a:r>
                  <a:rPr lang="en-US" dirty="0" smtClean="0"/>
                  <a:t>the shape (and the size)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affects the thickness of the border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Border extraction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4" y="2262187"/>
            <a:ext cx="8183153" cy="28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detects</a:t>
                </a:r>
                <a:r>
                  <a:rPr lang="en-US" dirty="0" smtClean="0"/>
                  <a:t> all occurrences of a given [</a:t>
                </a:r>
                <a:r>
                  <a:rPr lang="en-US" i="1" dirty="0" smtClean="0"/>
                  <a:t>foreground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), </a:t>
                </a:r>
                <a:r>
                  <a:rPr lang="en-US" i="1" dirty="0" smtClean="0"/>
                  <a:t>background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)] pattern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two SEs</a:t>
                </a:r>
              </a:p>
              <a:p>
                <a:pPr marL="457200" indent="-276225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dirty="0" smtClean="0"/>
                  <a:t>erode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i="1" dirty="0" smtClean="0"/>
                  <a:t>hit</a:t>
                </a:r>
                <a:r>
                  <a:rPr lang="en-US" dirty="0" smtClean="0"/>
                  <a:t>)</a:t>
                </a:r>
              </a:p>
              <a:p>
                <a:pPr marL="832485" lvl="1" indent="-285750">
                  <a:spcBef>
                    <a:spcPts val="200"/>
                  </a:spcBef>
                </a:pPr>
                <a:r>
                  <a:rPr lang="en-US" dirty="0" smtClean="0"/>
                  <a:t>result: pixels whose </a:t>
                </a:r>
                <a:r>
                  <a:rPr lang="en-US" b="1" dirty="0" smtClean="0"/>
                  <a:t>foreground</a:t>
                </a:r>
                <a:r>
                  <a:rPr lang="en-US" dirty="0" smtClean="0"/>
                  <a:t> neighborhood matches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447675" indent="-266700">
                  <a:buFont typeface="+mj-lt"/>
                  <a:buAutoNum type="arabicPeriod"/>
                </a:pPr>
                <a:r>
                  <a:rPr lang="en-US" dirty="0" smtClean="0"/>
                  <a:t>erode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i="1" dirty="0" smtClean="0"/>
                  <a:t>miss</a:t>
                </a:r>
                <a:r>
                  <a:rPr lang="en-US" dirty="0" smtClean="0"/>
                  <a:t>)</a:t>
                </a:r>
              </a:p>
              <a:p>
                <a:pPr marL="832485" lvl="1" indent="-285750">
                  <a:spcBef>
                    <a:spcPts val="200"/>
                  </a:spcBef>
                </a:pPr>
                <a:r>
                  <a:rPr lang="en-US" dirty="0" smtClean="0"/>
                  <a:t>result: pixel whose </a:t>
                </a:r>
                <a:r>
                  <a:rPr lang="en-US" b="1" dirty="0" smtClean="0"/>
                  <a:t>background</a:t>
                </a:r>
                <a:r>
                  <a:rPr lang="en-US" dirty="0" smtClean="0"/>
                  <a:t> neighborhood matches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 smtClean="0"/>
              </a:p>
              <a:p>
                <a:pPr marL="447675" indent="-266700"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dirty="0" smtClean="0"/>
                  <a:t>intersect the two results</a:t>
                </a:r>
                <a:endParaRPr lang="en-US" dirty="0"/>
              </a:p>
              <a:p>
                <a:pPr marL="4476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)∩(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example: detect all occurrences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surrounded by at least 1 pixel of background</a:t>
                </a:r>
              </a:p>
              <a:p>
                <a:pPr lvl="1">
                  <a:spcBef>
                    <a:spcPts val="300"/>
                  </a:spcBef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slightly larger (1 pixel)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  <a:p>
                <a:pPr marL="273050" indent="-273050"/>
                <a:endParaRPr lang="en-US" dirty="0"/>
              </a:p>
            </p:txBody>
          </p:sp>
        </mc:Choice>
        <mc:Fallback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Hit-or-Miss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4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Hit-or-Miss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52499"/>
            <a:ext cx="8210550" cy="42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>
          <a:xfrm>
            <a:off x="206645" y="774050"/>
            <a:ext cx="7006956" cy="4448468"/>
          </a:xfrm>
        </p:spPr>
        <p:txBody>
          <a:bodyPr/>
          <a:lstStyle/>
          <a:p>
            <a:r>
              <a:rPr lang="en-US" dirty="0" smtClean="0"/>
              <a:t>foreground-background SEs can be merged into a single SE where</a:t>
            </a:r>
          </a:p>
          <a:p>
            <a:pPr lvl="1"/>
            <a:r>
              <a:rPr lang="en-US" i="1" dirty="0"/>
              <a:t>filled cell</a:t>
            </a:r>
            <a:r>
              <a:rPr lang="en-US" dirty="0"/>
              <a:t>: </a:t>
            </a:r>
            <a:r>
              <a:rPr lang="en-US" dirty="0" smtClean="0"/>
              <a:t>foreground to match</a:t>
            </a:r>
            <a:endParaRPr lang="en-US" dirty="0"/>
          </a:p>
          <a:p>
            <a:pPr lvl="1"/>
            <a:r>
              <a:rPr lang="en-US" i="1" dirty="0"/>
              <a:t>void cell</a:t>
            </a:r>
            <a:r>
              <a:rPr lang="en-US" dirty="0"/>
              <a:t>: </a:t>
            </a:r>
            <a:r>
              <a:rPr lang="en-US" dirty="0" smtClean="0"/>
              <a:t>background to match</a:t>
            </a:r>
            <a:endParaRPr lang="en-US" dirty="0"/>
          </a:p>
          <a:p>
            <a:pPr lvl="1"/>
            <a:r>
              <a:rPr lang="en-US" i="1" dirty="0"/>
              <a:t>cross</a:t>
            </a:r>
            <a:r>
              <a:rPr lang="en-US" dirty="0"/>
              <a:t>: don't </a:t>
            </a:r>
            <a:r>
              <a:rPr lang="en-US" dirty="0" smtClean="0"/>
              <a:t>care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Hit-or-Miss</a:t>
            </a:r>
            <a:endParaRPr lang="en-US" dirty="0"/>
          </a:p>
        </p:txBody>
      </p:sp>
      <p:grpSp>
        <p:nvGrpSpPr>
          <p:cNvPr id="16" name="Gruppo 15"/>
          <p:cNvGrpSpPr>
            <a:grpSpLocks noChangeAspect="1"/>
          </p:cNvGrpSpPr>
          <p:nvPr/>
        </p:nvGrpSpPr>
        <p:grpSpPr>
          <a:xfrm>
            <a:off x="4153558" y="3958045"/>
            <a:ext cx="828000" cy="828000"/>
            <a:chOff x="5320665" y="2476410"/>
            <a:chExt cx="1080000" cy="1080000"/>
          </a:xfrm>
        </p:grpSpPr>
        <p:sp>
          <p:nvSpPr>
            <p:cNvPr id="7" name="Rettangolo 6"/>
            <p:cNvSpPr/>
            <p:nvPr/>
          </p:nvSpPr>
          <p:spPr>
            <a:xfrm>
              <a:off x="5320665" y="247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" name="Rettangolo 7"/>
            <p:cNvSpPr/>
            <p:nvPr/>
          </p:nvSpPr>
          <p:spPr>
            <a:xfrm>
              <a:off x="5680665" y="2476410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6040665" y="247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5320665" y="2836410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5680665" y="283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6040665" y="2836410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5320665" y="319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5680665" y="3196410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6040665" y="319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pic>
        <p:nvPicPr>
          <p:cNvPr id="17" name="Immagin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34" y="2313549"/>
            <a:ext cx="2333333" cy="2504762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18" y="2351649"/>
            <a:ext cx="2333333" cy="2466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/>
              <p:cNvSpPr/>
              <p:nvPr/>
            </p:nvSpPr>
            <p:spPr>
              <a:xfrm>
                <a:off x="1525329" y="4784706"/>
                <a:ext cx="16418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Rettango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329" y="4784706"/>
                <a:ext cx="1641888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tangolo 19"/>
              <p:cNvSpPr/>
              <p:nvPr/>
            </p:nvSpPr>
            <p:spPr>
              <a:xfrm>
                <a:off x="3754798" y="4786045"/>
                <a:ext cx="16418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Rettango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98" y="4786045"/>
                <a:ext cx="164188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tangolo 20"/>
              <p:cNvSpPr/>
              <p:nvPr/>
            </p:nvSpPr>
            <p:spPr>
              <a:xfrm>
                <a:off x="6082477" y="4784706"/>
                <a:ext cx="164188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ttangolo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77" y="4784706"/>
                <a:ext cx="164188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93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b="1" dirty="0" smtClean="0"/>
                  <a:t>thinning</a:t>
                </a:r>
                <a:r>
                  <a:rPr lang="en-US" dirty="0" smtClean="0"/>
                  <a:t> of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through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 defined as</a:t>
                </a:r>
                <a:endParaRPr lang="en-US" dirty="0"/>
              </a:p>
              <a:p>
                <a:pPr marL="4476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900"/>
                  </a:spcBef>
                </a:pPr>
                <a:r>
                  <a:rPr lang="en-US" dirty="0" smtClean="0"/>
                  <a:t>i.e. removes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all the instances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found by the hit-or-miss transform</a:t>
                </a:r>
              </a:p>
              <a:p>
                <a:pPr lvl="2">
                  <a:spcBef>
                    <a:spcPts val="300"/>
                  </a:spcBef>
                </a:pPr>
                <a:r>
                  <a:rPr lang="en-US" dirty="0" smtClean="0"/>
                  <a:t>the result depends on the orientation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, i.e.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 a "right-edge"-like pattern, all right edges will be eroded 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b="1" dirty="0" smtClean="0"/>
                  <a:t>skeletonization</a:t>
                </a:r>
                <a:r>
                  <a:rPr lang="en-US" dirty="0" smtClean="0"/>
                  <a:t> can be achieved by </a:t>
                </a:r>
                <a:r>
                  <a:rPr lang="en-US" i="1" dirty="0" smtClean="0"/>
                  <a:t>iteratively thinning</a:t>
                </a:r>
                <a:r>
                  <a:rPr lang="en-US" dirty="0" smtClean="0"/>
                  <a:t> using a sequence of SEs like:</a:t>
                </a:r>
              </a:p>
              <a:p>
                <a:pPr>
                  <a:spcBef>
                    <a:spcPts val="900"/>
                  </a:spcBef>
                </a:pPr>
                <a:endParaRPr lang="en-US" dirty="0" smtClean="0"/>
              </a:p>
              <a:p>
                <a:pPr>
                  <a:spcBef>
                    <a:spcPts val="900"/>
                  </a:spcBef>
                </a:pPr>
                <a:endParaRPr lang="en-US" dirty="0" smtClean="0"/>
              </a:p>
              <a:p>
                <a:pPr>
                  <a:spcBef>
                    <a:spcPts val="900"/>
                  </a:spcBef>
                </a:pPr>
                <a:endParaRPr lang="en-US" dirty="0" smtClean="0"/>
              </a:p>
              <a:p>
                <a:pPr lvl="1">
                  <a:spcBef>
                    <a:spcPts val="900"/>
                  </a:spcBef>
                </a:pPr>
                <a:r>
                  <a:rPr lang="en-US" dirty="0" smtClean="0"/>
                  <a:t>to be </a:t>
                </a:r>
                <a:r>
                  <a:rPr lang="en-US" b="1" dirty="0" smtClean="0"/>
                  <a:t>repeatedly</a:t>
                </a:r>
                <a:r>
                  <a:rPr lang="en-US" dirty="0" smtClean="0"/>
                  <a:t> applied in </a:t>
                </a:r>
                <a:r>
                  <a:rPr lang="en-US" b="1" dirty="0" smtClean="0"/>
                  <a:t>sequence</a:t>
                </a:r>
                <a:r>
                  <a:rPr lang="en-US" dirty="0" smtClean="0"/>
                  <a:t> until </a:t>
                </a:r>
                <a:r>
                  <a:rPr lang="en-US" b="1" dirty="0" smtClean="0"/>
                  <a:t>convergence</a:t>
                </a:r>
                <a:r>
                  <a:rPr lang="en-US" dirty="0" smtClean="0"/>
                  <a:t> (no more changes)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Thinning and Skeletonization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4" y="3290887"/>
            <a:ext cx="68580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Skeletonization: example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647" y="783585"/>
            <a:ext cx="5255940" cy="448374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r="49263"/>
          <a:stretch/>
        </p:blipFill>
        <p:spPr>
          <a:xfrm>
            <a:off x="0" y="2140976"/>
            <a:ext cx="3174732" cy="106894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49445" t="13455" r="-182" b="-1626"/>
          <a:stretch/>
        </p:blipFill>
        <p:spPr>
          <a:xfrm>
            <a:off x="206645" y="3209924"/>
            <a:ext cx="3174732" cy="9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308205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use skeletonization and hit-or-miss transforms to detect triple points (</a:t>
                </a:r>
                <a:r>
                  <a:rPr lang="en-US" b="1" dirty="0" smtClean="0"/>
                  <a:t>junctions</a:t>
                </a:r>
                <a:r>
                  <a:rPr lang="en-US" dirty="0" smtClean="0"/>
                  <a:t>) in a binary vessel tree</a:t>
                </a:r>
              </a:p>
              <a:p>
                <a:pPr lvl="1"/>
                <a:r>
                  <a:rPr lang="en-US" dirty="0" err="1" smtClean="0"/>
                  <a:t>OpenCV</a:t>
                </a:r>
                <a:r>
                  <a:rPr lang="en-US" dirty="0" smtClean="0"/>
                  <a:t> uses the following convention for hit-or-miss SEs: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 smtClean="0"/>
                  <a:t>= background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= foreground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 smtClean="0"/>
                  <a:t>    = don't care</a:t>
                </a:r>
              </a:p>
              <a:p>
                <a:pPr lvl="1"/>
                <a:r>
                  <a:rPr lang="en-US" dirty="0" smtClean="0"/>
                  <a:t>pruning might be needed to remove spurious junctions generated by skeletonization</a:t>
                </a:r>
              </a:p>
              <a:p>
                <a:pPr lvl="2"/>
                <a:r>
                  <a:rPr lang="en-US" dirty="0" smtClean="0"/>
                  <a:t>use and </a:t>
                </a:r>
                <a:r>
                  <a:rPr lang="en-US" i="1" dirty="0" smtClean="0"/>
                  <a:t>endpoint</a:t>
                </a:r>
                <a:r>
                  <a:rPr lang="en-US" dirty="0" smtClean="0"/>
                  <a:t>-like SE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6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4308205" cy="4448468"/>
              </a:xfrm>
              <a:blipFill rotWithShape="0">
                <a:blip r:embed="rId2"/>
                <a:stretch>
                  <a:fillRect l="-3112" r="-3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7" y="952500"/>
            <a:ext cx="4060423" cy="4196968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/exercises/detect-junctions.cpp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Gruppo 7"/>
          <p:cNvGrpSpPr>
            <a:grpSpLocks noChangeAspect="1"/>
          </p:cNvGrpSpPr>
          <p:nvPr/>
        </p:nvGrpSpPr>
        <p:grpSpPr>
          <a:xfrm>
            <a:off x="3418467" y="4292767"/>
            <a:ext cx="552000" cy="552000"/>
            <a:chOff x="5320665" y="2476410"/>
            <a:chExt cx="1080000" cy="1080000"/>
          </a:xfrm>
        </p:grpSpPr>
        <p:sp>
          <p:nvSpPr>
            <p:cNvPr id="9" name="Rettangolo 8"/>
            <p:cNvSpPr/>
            <p:nvPr/>
          </p:nvSpPr>
          <p:spPr>
            <a:xfrm>
              <a:off x="5320665" y="247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sz="1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5680665" y="247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sz="1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6040665" y="2476410"/>
              <a:ext cx="360000" cy="3600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x</a:t>
              </a:r>
              <a:endParaRPr lang="en-US" sz="1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2" name="Rettangolo 11"/>
            <p:cNvSpPr/>
            <p:nvPr/>
          </p:nvSpPr>
          <p:spPr>
            <a:xfrm>
              <a:off x="5320665" y="283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5680665" y="2836410"/>
              <a:ext cx="360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6040665" y="283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5320665" y="319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5680665" y="319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6040665" y="3196410"/>
              <a:ext cx="360000" cy="360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7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4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099156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it is an </a:t>
                </a:r>
                <a:r>
                  <a:rPr lang="en-US" i="1" dirty="0" smtClean="0"/>
                  <a:t>iterative</a:t>
                </a:r>
                <a:r>
                  <a:rPr lang="en-US" dirty="0" smtClean="0"/>
                  <a:t> morphological transformation that aims at </a:t>
                </a:r>
                <a:r>
                  <a:rPr lang="en-US" b="1" dirty="0" smtClean="0"/>
                  <a:t>reconstructing</a:t>
                </a:r>
                <a:r>
                  <a:rPr lang="en-US" dirty="0" smtClean="0"/>
                  <a:t> foreground objects starting from a subset of points (</a:t>
                </a:r>
                <a:r>
                  <a:rPr lang="en-US" b="1" dirty="0" smtClean="0"/>
                  <a:t>marker</a:t>
                </a:r>
                <a:r>
                  <a:rPr lang="en-US" dirty="0" smtClean="0"/>
                  <a:t>)</a:t>
                </a:r>
              </a:p>
              <a:p>
                <a:r>
                  <a:rPr lang="en-US" b="1" i="1" dirty="0">
                    <a:solidFill>
                      <a:srgbClr val="FE0000"/>
                    </a:solidFill>
                  </a:rPr>
                  <a:t>marker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 smtClean="0"/>
                  <a:t>the transformation (</a:t>
                </a:r>
                <a:r>
                  <a:rPr lang="en-US" b="1" dirty="0" smtClean="0"/>
                  <a:t>dilation</a:t>
                </a:r>
                <a:r>
                  <a:rPr lang="en-US" dirty="0" smtClean="0"/>
                  <a:t> or </a:t>
                </a:r>
                <a:r>
                  <a:rPr lang="en-US" b="1" dirty="0" smtClean="0"/>
                  <a:t>erosion</a:t>
                </a:r>
                <a:r>
                  <a:rPr lang="en-US" dirty="0" smtClean="0"/>
                  <a:t>) starts from the foreground points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and is repeated until convergence (no more changes)</a:t>
                </a:r>
                <a:endParaRPr lang="en-US" dirty="0"/>
              </a:p>
              <a:p>
                <a:pPr lvl="2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should contain seeds for the objects we want to reconstruct, and be zero </a:t>
                </a:r>
                <a:r>
                  <a:rPr lang="en-US" dirty="0" smtClean="0"/>
                  <a:t>elsewhere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 smtClean="0"/>
                  <a:t>if the transformation is </a:t>
                </a:r>
                <a:r>
                  <a:rPr lang="en-US" b="1" dirty="0" smtClean="0"/>
                  <a:t>dilation</a:t>
                </a:r>
                <a:r>
                  <a:rPr lang="en-US" dirty="0" smtClean="0"/>
                  <a:t>, then it must 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 smtClean="0"/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if the transformation is </a:t>
                </a:r>
                <a:r>
                  <a:rPr lang="en-US" b="1" dirty="0" smtClean="0"/>
                  <a:t>erosion</a:t>
                </a:r>
                <a:r>
                  <a:rPr lang="en-US" dirty="0" smtClean="0"/>
                  <a:t>, </a:t>
                </a:r>
                <a:r>
                  <a:rPr lang="en-US" dirty="0"/>
                  <a:t>then it must 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b="1" i="1" dirty="0">
                    <a:solidFill>
                      <a:srgbClr val="0000FF"/>
                    </a:solidFill>
                  </a:rPr>
                  <a:t>mask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acts as </a:t>
                </a:r>
                <a:r>
                  <a:rPr lang="en-US" b="1" dirty="0"/>
                  <a:t>constraint</a:t>
                </a:r>
                <a:r>
                  <a:rPr lang="en-US" dirty="0"/>
                  <a:t> for the repeated </a:t>
                </a:r>
                <a:r>
                  <a:rPr lang="en-US" dirty="0" smtClean="0"/>
                  <a:t>dilations/erosions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i="1" dirty="0" smtClean="0"/>
                  <a:t>geodesic</a:t>
                </a:r>
                <a:r>
                  <a:rPr lang="en-US" dirty="0" smtClean="0"/>
                  <a:t> dilation/erosion</a:t>
                </a:r>
                <a:endParaRPr lang="en-US" dirty="0"/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usually it is the original </a:t>
                </a:r>
                <a:r>
                  <a:rPr lang="en-US" dirty="0" smtClean="0"/>
                  <a:t>image</a:t>
                </a:r>
                <a:endParaRPr lang="en-US" dirty="0"/>
              </a:p>
            </p:txBody>
          </p:sp>
        </mc:Choice>
        <mc:Fallback xmlns="">
          <p:sp>
            <p:nvSpPr>
              <p:cNvPr id="5" name="Segnaposto tes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8099156" cy="4448468"/>
              </a:xfrm>
              <a:blipFill rotWithShape="0">
                <a:blip r:embed="rId2"/>
                <a:stretch>
                  <a:fillRect l="-1655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1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role in thresholding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9861" t="6657" r="2639" b="5353"/>
          <a:stretch/>
        </p:blipFill>
        <p:spPr>
          <a:xfrm>
            <a:off x="988864" y="993272"/>
            <a:ext cx="7162801" cy="3702554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1636438" y="4697628"/>
            <a:ext cx="1056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no noise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3954550" y="4697628"/>
            <a:ext cx="123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10% noise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6278650" y="4695826"/>
            <a:ext cx="123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 Light" panose="020F0302020204030204" pitchFamily="34" charset="0"/>
              </a:rPr>
              <a:t>5</a:t>
            </a:r>
            <a:r>
              <a:rPr lang="en-US" sz="2000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0%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 anchor="ctr" anchorCtr="0"/>
              <a:lstStyle/>
              <a:p>
                <a:r>
                  <a:rPr lang="en-US" dirty="0" smtClean="0"/>
                  <a:t>reconstruction </a:t>
                </a:r>
                <a:r>
                  <a:rPr lang="en-US" dirty="0"/>
                  <a:t>by </a:t>
                </a:r>
                <a:r>
                  <a:rPr lang="en-US" b="1" dirty="0"/>
                  <a:t>dilation </a:t>
                </a:r>
                <a:endParaRPr lang="en-US" b="1" dirty="0" smtClean="0"/>
              </a:p>
              <a:p>
                <a:pPr lvl="1"/>
                <a:r>
                  <a:rPr lang="en-US" i="1" dirty="0" smtClean="0"/>
                  <a:t>geodesic dilation </a:t>
                </a:r>
                <a:r>
                  <a:rPr lang="en-US" dirty="0" smtClean="0"/>
                  <a:t>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pc="-3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so that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  </a:t>
                </a:r>
                <a:r>
                  <a:rPr lang="en-US" dirty="0" smtClean="0"/>
                  <a:t>(</a:t>
                </a:r>
                <a:r>
                  <a:rPr lang="en-US" i="1" dirty="0" smtClean="0"/>
                  <a:t>convergence</a:t>
                </a:r>
                <a:r>
                  <a:rPr lang="en-US" dirty="0" smtClean="0"/>
                  <a:t>)</a:t>
                </a:r>
              </a:p>
              <a:p>
                <a:pPr>
                  <a:spcBef>
                    <a:spcPts val="3000"/>
                  </a:spcBef>
                </a:pPr>
                <a:r>
                  <a:rPr lang="en-US" dirty="0" smtClean="0"/>
                  <a:t>reconstruction by </a:t>
                </a:r>
                <a:r>
                  <a:rPr lang="en-US" b="1" dirty="0" smtClean="0"/>
                  <a:t>erosion</a:t>
                </a:r>
              </a:p>
              <a:p>
                <a:pPr lvl="1"/>
                <a:r>
                  <a:rPr lang="en-US" i="1" dirty="0"/>
                  <a:t>geodesic </a:t>
                </a:r>
                <a:r>
                  <a:rPr lang="en-US" i="1" dirty="0" smtClean="0"/>
                  <a:t>erosion</a:t>
                </a:r>
                <a:r>
                  <a:rPr lang="en-US" dirty="0" smtClean="0"/>
                  <a:t> of </a:t>
                </a:r>
                <a:r>
                  <a:rPr lang="en-US" dirty="0"/>
                  <a:t>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</a:p>
              <a:p>
                <a:pPr lvl="2">
                  <a:spcBef>
                    <a:spcPts val="0"/>
                  </a:spcBef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</a:t>
                </a:r>
                <a:r>
                  <a:rPr lang="en-US" dirty="0"/>
                  <a:t>so that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0000FF"/>
                    </a:solidFill>
                  </a:rPr>
                  <a:t>   </a:t>
                </a:r>
                <a:r>
                  <a:rPr lang="en-US" dirty="0" smtClean="0"/>
                  <a:t>(</a:t>
                </a:r>
                <a:r>
                  <a:rPr lang="en-US" i="1" dirty="0"/>
                  <a:t>convergence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by Dilation (1/2)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4" y="1247774"/>
            <a:ext cx="7479632" cy="3552825"/>
          </a:xfrm>
          <a:prstGeom prst="rect">
            <a:avLst/>
          </a:prstGeom>
        </p:spPr>
      </p:pic>
      <p:sp>
        <p:nvSpPr>
          <p:cNvPr id="5" name="Rettangolo 4"/>
          <p:cNvSpPr/>
          <p:nvPr/>
        </p:nvSpPr>
        <p:spPr>
          <a:xfrm>
            <a:off x="5353050" y="4171950"/>
            <a:ext cx="2667000" cy="704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Reconstruction by Dilation (2/2)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3" y="900112"/>
            <a:ext cx="7419975" cy="427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by Reconstruction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805" t="2971" r="49861" b="48764"/>
          <a:stretch/>
        </p:blipFill>
        <p:spPr>
          <a:xfrm>
            <a:off x="5451203" y="975424"/>
            <a:ext cx="3314700" cy="1368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63620" cy="4448468"/>
              </a:xfrm>
            </p:spPr>
            <p:txBody>
              <a:bodyPr anchor="ctr" anchorCtr="0"/>
              <a:lstStyle/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original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 smtClean="0"/>
                  <a:t> (= mask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marker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 = erosion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 smtClean="0"/>
                  <a:t> with a vertical SE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24×1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r>
                  <a:rPr lang="en-US" dirty="0" smtClean="0"/>
                  <a:t>reconstruction by dilation</a:t>
                </a:r>
                <a:endParaRPr lang="en-US" dirty="0"/>
              </a:p>
              <a:p>
                <a:pPr marL="266700" indent="-2667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5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63620" cy="4448468"/>
              </a:xfrm>
              <a:blipFill rotWithShape="0">
                <a:blip r:embed="rId3"/>
                <a:stretch>
                  <a:fillRect l="-3492" r="-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1" r="54487"/>
          <a:stretch/>
        </p:blipFill>
        <p:spPr>
          <a:xfrm>
            <a:off x="4998827" y="4164873"/>
            <a:ext cx="338138" cy="624604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50317" t="3561" r="1349" b="48174"/>
          <a:stretch/>
        </p:blipFill>
        <p:spPr>
          <a:xfrm>
            <a:off x="5451203" y="2368984"/>
            <a:ext cx="3314700" cy="1368782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50456" t="50670" r="1210" b="1065"/>
          <a:stretch/>
        </p:blipFill>
        <p:spPr>
          <a:xfrm>
            <a:off x="5451203" y="3724444"/>
            <a:ext cx="3314700" cy="136878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4"/>
          <a:srcRect l="51283" t="13414" r="2127" b="46937"/>
          <a:stretch/>
        </p:blipFill>
        <p:spPr>
          <a:xfrm>
            <a:off x="5057492" y="4551432"/>
            <a:ext cx="346148" cy="24765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4"/>
          <a:srcRect l="5130" t="56113" r="55113" b="7119"/>
          <a:stretch/>
        </p:blipFill>
        <p:spPr>
          <a:xfrm>
            <a:off x="5019391" y="4863573"/>
            <a:ext cx="295386" cy="229653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339873" y="3958480"/>
            <a:ext cx="4474006" cy="830997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when the marker is obtained by an </a:t>
            </a:r>
            <a:r>
              <a:rPr lang="en-US" sz="1600" i="1" dirty="0" smtClean="0">
                <a:latin typeface="Calibri Light" panose="020F0302020204030204" pitchFamily="34" charset="0"/>
              </a:rPr>
              <a:t>erosion</a:t>
            </a:r>
            <a:r>
              <a:rPr lang="en-US" sz="1600" dirty="0" smtClean="0">
                <a:latin typeface="Calibri Light" panose="020F0302020204030204" pitchFamily="34" charset="0"/>
              </a:rPr>
              <a:t> and the reconstruction is based on </a:t>
            </a:r>
            <a:r>
              <a:rPr lang="en-US" sz="1600" i="1" dirty="0" smtClean="0">
                <a:latin typeface="Calibri Light" panose="020F0302020204030204" pitchFamily="34" charset="0"/>
              </a:rPr>
              <a:t>dilation</a:t>
            </a:r>
            <a:r>
              <a:rPr lang="en-US" sz="1600" dirty="0" smtClean="0">
                <a:latin typeface="Calibri Light" panose="020F0302020204030204" pitchFamily="34" charset="0"/>
              </a:rPr>
              <a:t>, the operation is also called </a:t>
            </a:r>
            <a:r>
              <a:rPr lang="en-US" sz="1600" b="1" dirty="0" smtClean="0">
                <a:latin typeface="Calibri Light" panose="020F0302020204030204" pitchFamily="34" charset="0"/>
              </a:rPr>
              <a:t>opening by reconstruction</a:t>
            </a:r>
            <a:endParaRPr lang="en-US" sz="1600" b="1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998013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given a binary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with holes</a:t>
                </a:r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 smtClean="0"/>
                  <a:t>generate a marker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as</a:t>
                </a:r>
              </a:p>
              <a:p>
                <a:pPr marL="26670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dirty="0" smtClean="0"/>
                  <a:t>then the hole-filled image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</a:t>
                </a:r>
                <a:endParaRPr lang="en-US" dirty="0"/>
              </a:p>
              <a:p>
                <a:pPr marL="26670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3998013" cy="4448468"/>
              </a:xfrm>
              <a:blipFill rotWithShape="0">
                <a:blip r:embed="rId2"/>
                <a:stretch>
                  <a:fillRect l="-3354" r="-3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Hole filling through reconstruction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2616051" y="2706538"/>
                <a:ext cx="12792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prstClr val="black"/>
                    </a:solidFill>
                    <a:latin typeface="Calibri Light" panose="020F0302020204030204" pitchFamily="34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sz="1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051" y="2706538"/>
                <a:ext cx="127926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810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/>
          <p:cNvSpPr/>
          <p:nvPr/>
        </p:nvSpPr>
        <p:spPr>
          <a:xfrm>
            <a:off x="2616051" y="3040211"/>
            <a:ext cx="111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 Light" panose="020F0302020204030204" pitchFamily="34" charset="0"/>
              </a:rPr>
              <a:t>otherwise</a:t>
            </a:r>
            <a:endParaRPr lang="en-US" sz="16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425" y="1203064"/>
            <a:ext cx="4513801" cy="386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12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5041631" cy="4448468"/>
          </a:xfrm>
        </p:spPr>
        <p:txBody>
          <a:bodyPr anchor="ctr" anchorCtr="0"/>
          <a:lstStyle/>
          <a:p>
            <a:r>
              <a:rPr lang="en-US" dirty="0" smtClean="0"/>
              <a:t>use opening by reconstruction followed by hole filling to select </a:t>
            </a:r>
            <a:r>
              <a:rPr lang="en-US" i="1" dirty="0" smtClean="0"/>
              <a:t>long</a:t>
            </a:r>
            <a:r>
              <a:rPr lang="en-US" dirty="0" smtClean="0"/>
              <a:t> characters in a text image and fill their holes (where present)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2"/>
            <a:r>
              <a:rPr lang="en-US" dirty="0" smtClean="0"/>
              <a:t>the intersection between binary images is available using the operator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endParaRPr lang="en-US" dirty="0" smtClean="0"/>
          </a:p>
          <a:p>
            <a:pPr lvl="2"/>
            <a:r>
              <a:rPr lang="en-US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countNonZero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abs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img1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0000A6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img2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 </a:t>
            </a:r>
            <a:r>
              <a:rPr lang="en-US" dirty="0">
                <a:sym typeface="Wingdings" panose="05000000000000000000" pitchFamily="2" charset="2"/>
              </a:rPr>
              <a:t>will yield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0</a:t>
            </a:r>
            <a:r>
              <a:rPr lang="en-US" dirty="0">
                <a:sym typeface="Wingdings" panose="05000000000000000000" pitchFamily="2" charset="2"/>
              </a:rPr>
              <a:t> only if the two images are </a:t>
            </a:r>
            <a:r>
              <a:rPr lang="en-US" dirty="0" smtClean="0">
                <a:sym typeface="Wingdings" panose="05000000000000000000" pitchFamily="2" charset="2"/>
              </a:rPr>
              <a:t>identical v</a:t>
            </a:r>
            <a:endParaRPr lang="en-US" dirty="0" smtClean="0"/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0881"/>
          <a:stretch/>
        </p:blipFill>
        <p:spPr>
          <a:xfrm>
            <a:off x="5648324" y="1371599"/>
            <a:ext cx="3305175" cy="100965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82"/>
          <a:stretch/>
        </p:blipFill>
        <p:spPr>
          <a:xfrm>
            <a:off x="5648324" y="2526024"/>
            <a:ext cx="3305175" cy="985257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19"/>
          <a:stretch/>
        </p:blipFill>
        <p:spPr>
          <a:xfrm>
            <a:off x="5648324" y="3645983"/>
            <a:ext cx="3305175" cy="1011741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206645" y="4841439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/exercises/fill-long-characters.cpp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04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Hough Transform</a:t>
            </a:r>
            <a:endParaRPr lang="en-US" dirty="0"/>
          </a:p>
        </p:txBody>
      </p:sp>
      <p:grpSp>
        <p:nvGrpSpPr>
          <p:cNvPr id="7" name="Gruppo 6"/>
          <p:cNvGrpSpPr/>
          <p:nvPr/>
        </p:nvGrpSpPr>
        <p:grpSpPr>
          <a:xfrm>
            <a:off x="1935210" y="1085904"/>
            <a:ext cx="5273580" cy="2450410"/>
            <a:chOff x="1926382" y="1085904"/>
            <a:chExt cx="5273580" cy="245041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382" y="1093027"/>
              <a:ext cx="2443286" cy="2443287"/>
            </a:xfrm>
            <a:prstGeom prst="rect">
              <a:avLst/>
            </a:prstGeom>
            <a:noFill/>
            <a:ln w="9360" cap="sq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552" y="1085904"/>
              <a:ext cx="2450410" cy="2450410"/>
            </a:xfrm>
            <a:prstGeom prst="rect">
              <a:avLst/>
            </a:prstGeom>
            <a:noFill/>
            <a:ln w="9360" cap="sq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6617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4527281" cy="4448468"/>
          </a:xfrm>
        </p:spPr>
        <p:txBody>
          <a:bodyPr anchor="ctr" anchorCtr="0"/>
          <a:lstStyle/>
          <a:p>
            <a:r>
              <a:rPr lang="en-US" dirty="0" smtClean="0"/>
              <a:t>a tool used to detect parameterizable curves from binary images</a:t>
            </a:r>
          </a:p>
          <a:p>
            <a:pPr lvl="1"/>
            <a:r>
              <a:rPr lang="en-US" dirty="0" smtClean="0"/>
              <a:t>curves that can be described with parametric equations (analytic geometry)</a:t>
            </a:r>
          </a:p>
          <a:p>
            <a:r>
              <a:rPr lang="en-US" dirty="0" smtClean="0"/>
              <a:t>invented by Paul Hough (1962)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ndependently </a:t>
            </a:r>
            <a:r>
              <a:rPr lang="en-US" dirty="0"/>
              <a:t>discovered by </a:t>
            </a:r>
            <a:r>
              <a:rPr lang="en-US" dirty="0" err="1"/>
              <a:t>Duda</a:t>
            </a:r>
            <a:r>
              <a:rPr lang="en-US" dirty="0"/>
              <a:t> &amp; Hart (1972) who called </a:t>
            </a:r>
            <a:r>
              <a:rPr lang="en-US" dirty="0" smtClean="0"/>
              <a:t>it </a:t>
            </a:r>
            <a:r>
              <a:rPr lang="en-US" b="1" i="1" dirty="0" smtClean="0"/>
              <a:t>Generalized </a:t>
            </a:r>
            <a:r>
              <a:rPr lang="en-US" b="1" i="1" dirty="0"/>
              <a:t>Hough T</a:t>
            </a:r>
            <a:r>
              <a:rPr lang="en-US" b="1" i="1" dirty="0" smtClean="0"/>
              <a:t>ransform</a:t>
            </a:r>
          </a:p>
          <a:p>
            <a:r>
              <a:rPr lang="en-US" dirty="0" smtClean="0"/>
              <a:t>the most used Hough transform is the </a:t>
            </a:r>
            <a:r>
              <a:rPr lang="en-US" b="1" dirty="0" smtClean="0"/>
              <a:t>Hough Line Transform</a:t>
            </a:r>
          </a:p>
          <a:p>
            <a:pPr lvl="1"/>
            <a:r>
              <a:rPr lang="en-US" dirty="0" smtClean="0"/>
              <a:t>detects lines from fragments/points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15" y="1809750"/>
            <a:ext cx="3751216" cy="26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idea</a:t>
                </a:r>
                <a:r>
                  <a:rPr lang="en-US" dirty="0" smtClean="0"/>
                  <a:t>: two (or more) points (line fragments) lying on the same line share the same line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through a </a:t>
                </a:r>
                <a:r>
                  <a:rPr lang="en-US" i="1" dirty="0" smtClean="0"/>
                  <a:t>majority voting </a:t>
                </a:r>
                <a:r>
                  <a:rPr lang="en-US" dirty="0" smtClean="0"/>
                  <a:t>scheme, we can find the most "populated" (=strongest) lines!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 of a line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65" y="2581275"/>
            <a:ext cx="6858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4226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suppose that a binary image has 5 nonzero pixels</a:t>
                </a:r>
              </a:p>
              <a:p>
                <a:r>
                  <a:rPr lang="en-US" dirty="0" smtClean="0"/>
                  <a:t>each point corresponds to a line in the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b="1" dirty="0" smtClean="0"/>
                  <a:t>parameter space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in the parameter space, we can find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pairs (=lines in the image space) where most lines intersect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422631" cy="4448468"/>
              </a:xfrm>
              <a:blipFill rotWithShape="0">
                <a:blip r:embed="rId2"/>
                <a:stretch>
                  <a:fillRect l="-2475" r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space to parameter space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grayscl/>
          </a:blip>
          <a:srcRect l="31111" t="8781" r="37361" b="22100"/>
          <a:stretch/>
        </p:blipFill>
        <p:spPr>
          <a:xfrm>
            <a:off x="6448425" y="898131"/>
            <a:ext cx="2162175" cy="210015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65154" t="1601" r="679" b="18623"/>
          <a:stretch/>
        </p:blipFill>
        <p:spPr>
          <a:xfrm>
            <a:off x="6000750" y="2808074"/>
            <a:ext cx="2343150" cy="242396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729287" y="4314825"/>
            <a:ext cx="5429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Illumination and reflection role in thresholding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2000577" y="4697628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577" y="4697628"/>
                <a:ext cx="375744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4409001" y="4697628"/>
                <a:ext cx="3234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001" y="4697628"/>
                <a:ext cx="323422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6591204" y="4713017"/>
                <a:ext cx="6251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04" y="4713017"/>
                <a:ext cx="62510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5"/>
          <a:srcRect l="2638" t="4040" r="1666" b="3030"/>
          <a:stretch/>
        </p:blipFill>
        <p:spPr>
          <a:xfrm>
            <a:off x="988863" y="993272"/>
            <a:ext cx="7162801" cy="370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422631" cy="4448468"/>
              </a:xfrm>
            </p:spPr>
            <p:txBody>
              <a:bodyPr anchor="ctr" anchorCtr="0"/>
              <a:lstStyle/>
              <a:p>
                <a:r>
                  <a:rPr lang="en-US" dirty="0" smtClean="0"/>
                  <a:t>points in the parameter space corresponding to the max number of intersections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 smtClean="0"/>
                  <a:t>) are: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 smtClean="0"/>
                  <a:t>indeed, in the image space, among all possible lines that pass through the 5 points, these two lines are the two "most likely" lines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4" y="774050"/>
                <a:ext cx="5422631" cy="4448468"/>
              </a:xfrm>
              <a:blipFill rotWithShape="0">
                <a:blip r:embed="rId2"/>
                <a:stretch>
                  <a:fillRect l="-2475" r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space to parameter space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grayscl/>
          </a:blip>
          <a:srcRect l="31111" t="8781" r="37361" b="22100"/>
          <a:stretch/>
        </p:blipFill>
        <p:spPr>
          <a:xfrm>
            <a:off x="6448425" y="898131"/>
            <a:ext cx="2162175" cy="210015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65154" t="1601" r="679" b="18623"/>
          <a:stretch/>
        </p:blipFill>
        <p:spPr>
          <a:xfrm>
            <a:off x="6000750" y="2808074"/>
            <a:ext cx="2343150" cy="242396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5729287" y="4314825"/>
            <a:ext cx="5429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ttore 1 8"/>
          <p:cNvCxnSpPr/>
          <p:nvPr/>
        </p:nvCxnSpPr>
        <p:spPr>
          <a:xfrm flipV="1">
            <a:off x="6753225" y="1438275"/>
            <a:ext cx="1704975" cy="1369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/>
          <p:cNvCxnSpPr/>
          <p:nvPr/>
        </p:nvCxnSpPr>
        <p:spPr>
          <a:xfrm>
            <a:off x="6400800" y="2265149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9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space to parameter space</a:t>
            </a:r>
            <a:endParaRPr lang="en-US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more formally, there is a </a:t>
            </a:r>
            <a:r>
              <a:rPr lang="en-US" b="1" dirty="0" smtClean="0"/>
              <a:t>bidirectional relationship </a:t>
            </a:r>
            <a:r>
              <a:rPr lang="en-US" dirty="0" smtClean="0"/>
              <a:t>between lines (points) in the image space and points(lines) in the parameter space</a:t>
            </a:r>
            <a:endParaRPr lang="en-US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7750" t="4218" r="11417"/>
          <a:stretch/>
        </p:blipFill>
        <p:spPr>
          <a:xfrm>
            <a:off x="1800225" y="1609724"/>
            <a:ext cx="5543550" cy="361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problem</a:t>
            </a:r>
            <a:r>
              <a:rPr lang="en-US" dirty="0" smtClean="0"/>
              <a:t>: how to </a:t>
            </a:r>
            <a:r>
              <a:rPr lang="en-US" b="1" dirty="0" smtClean="0"/>
              <a:t>detect</a:t>
            </a:r>
            <a:r>
              <a:rPr lang="en-US" dirty="0" smtClean="0"/>
              <a:t> all </a:t>
            </a:r>
            <a:r>
              <a:rPr lang="en-US" b="1" dirty="0" smtClean="0"/>
              <a:t>intersections</a:t>
            </a:r>
            <a:r>
              <a:rPr lang="en-US" dirty="0" smtClean="0"/>
              <a:t> in the </a:t>
            </a:r>
            <a:r>
              <a:rPr lang="en-US" b="1" dirty="0" smtClean="0"/>
              <a:t>parameter space</a:t>
            </a:r>
            <a:r>
              <a:rPr lang="en-US" dirty="0" smtClean="0"/>
              <a:t>?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solution</a:t>
            </a:r>
            <a:r>
              <a:rPr lang="en-US" dirty="0" smtClean="0"/>
              <a:t>: </a:t>
            </a:r>
            <a:r>
              <a:rPr lang="en-US" b="1" dirty="0" smtClean="0"/>
              <a:t>discretize</a:t>
            </a:r>
            <a:r>
              <a:rPr lang="en-US" dirty="0" smtClean="0"/>
              <a:t> the parameter space and use an </a:t>
            </a:r>
            <a:r>
              <a:rPr lang="en-US" i="1" dirty="0" smtClean="0"/>
              <a:t>accumulator matrix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given a point in the binary image, </a:t>
            </a:r>
            <a:r>
              <a:rPr lang="en-US" i="1" dirty="0" smtClean="0"/>
              <a:t>increment</a:t>
            </a:r>
            <a:r>
              <a:rPr lang="en-US" dirty="0" smtClean="0"/>
              <a:t> all points on the corresponding line in the parameter space</a:t>
            </a:r>
          </a:p>
          <a:p>
            <a:pPr lvl="1">
              <a:spcBef>
                <a:spcPts val="0"/>
              </a:spcBef>
            </a:pPr>
            <a:r>
              <a:rPr lang="en-US" dirty="0" smtClean="0"/>
              <a:t>the points in the parameter space that received the highest counts (</a:t>
            </a:r>
            <a:r>
              <a:rPr lang="en-US" i="1" dirty="0" smtClean="0"/>
              <a:t>majority voting</a:t>
            </a:r>
            <a:r>
              <a:rPr lang="en-US" dirty="0" smtClean="0"/>
              <a:t>) corresponds to the strongest lines in the image space</a:t>
            </a:r>
            <a:endParaRPr lang="en-US" dirty="0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Accumulator matrix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r="28333" b="12378"/>
          <a:stretch/>
        </p:blipFill>
        <p:spPr>
          <a:xfrm>
            <a:off x="2114550" y="2877277"/>
            <a:ext cx="4914900" cy="234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problem</a:t>
                </a:r>
                <a:r>
                  <a:rPr lang="en-US" dirty="0"/>
                  <a:t>: how </a:t>
                </a:r>
                <a:r>
                  <a:rPr lang="en-US" dirty="0" smtClean="0"/>
                  <a:t>to represent vertical lines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 smtClean="0"/>
                  <a:t>)?</a:t>
                </a:r>
                <a:endParaRPr lang="en-US" dirty="0"/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solution</a:t>
                </a:r>
                <a:r>
                  <a:rPr lang="en-US" dirty="0" smtClean="0"/>
                  <a:t>: parameterize the lines in the image space using </a:t>
                </a:r>
                <a:r>
                  <a:rPr lang="en-US" b="1" dirty="0" smtClean="0"/>
                  <a:t>polar coordinates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 smtClean="0"/>
                  <a:t> = perpendicular distance of line from the origin</a:t>
                </a:r>
              </a:p>
              <a:p>
                <a:pPr lvl="1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= </a:t>
                </a:r>
                <a:r>
                  <a:rPr lang="en-US" dirty="0" smtClean="0"/>
                  <a:t>angle of line's perpendicular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axis</a:t>
                </a:r>
                <a:endParaRPr lang="en-US" dirty="0"/>
              </a:p>
              <a:p>
                <a:pPr lvl="1"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coordinates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2200"/>
            <a:ext cx="6858000" cy="2762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7467599" y="2390774"/>
                <a:ext cx="24466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599" y="2390774"/>
                <a:ext cx="244669" cy="338554"/>
              </a:xfrm>
              <a:prstGeom prst="rect">
                <a:avLst/>
              </a:prstGeom>
              <a:blipFill rotWithShape="0">
                <a:blip r:embed="rId4"/>
                <a:stretch>
                  <a:fillRect r="-15000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7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image space to parameter space (polar coordinates)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4"/>
          <a:stretch>
            <a:fillRect/>
          </a:stretch>
        </p:blipFill>
        <p:spPr bwMode="auto">
          <a:xfrm>
            <a:off x="4494212" y="2089150"/>
            <a:ext cx="403860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75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749300" y="2089150"/>
            <a:ext cx="71437" cy="71438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2033587" y="3355975"/>
            <a:ext cx="71438" cy="71438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3305175" y="4632325"/>
            <a:ext cx="71437" cy="71438"/>
          </a:xfrm>
          <a:prstGeom prst="ellipse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90537" y="1584325"/>
            <a:ext cx="3324225" cy="3379788"/>
            <a:chOff x="358" y="1162"/>
            <a:chExt cx="2094" cy="2129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1356" y="1298"/>
              <a:ext cx="0" cy="1993"/>
            </a:xfrm>
            <a:prstGeom prst="line">
              <a:avLst/>
            </a:prstGeom>
            <a:noFill/>
            <a:ln w="3240" cap="sq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58" y="2296"/>
              <a:ext cx="1993" cy="0"/>
            </a:xfrm>
            <a:prstGeom prst="line">
              <a:avLst/>
            </a:prstGeom>
            <a:noFill/>
            <a:ln w="32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273" y="2251"/>
                  <a:ext cx="17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5pPr>
                  <a:lvl6pPr marL="25146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6pPr>
                  <a:lvl7pPr marL="29718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7pPr>
                  <a:lvl8pPr marL="34290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8pPr>
                  <a:lvl9pPr marL="38862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1" name="Text 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73" y="2251"/>
                  <a:ext cx="179" cy="23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356" y="1162"/>
                  <a:ext cx="179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5pPr>
                  <a:lvl6pPr marL="25146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6pPr>
                  <a:lvl7pPr marL="29718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7pPr>
                  <a:lvl8pPr marL="34290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8pPr>
                  <a:lvl9pPr marL="38862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2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56" y="1162"/>
                  <a:ext cx="179" cy="23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383" b="-819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77862" y="2016125"/>
            <a:ext cx="2879725" cy="2881313"/>
          </a:xfrm>
          <a:prstGeom prst="line">
            <a:avLst/>
          </a:prstGeom>
          <a:noFill/>
          <a:ln w="9360" cap="sq">
            <a:solidFill>
              <a:srgbClr val="00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893762" y="1800225"/>
            <a:ext cx="5762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A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2117725" y="3024188"/>
            <a:ext cx="5762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B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270250" y="4321175"/>
            <a:ext cx="5762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C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007100" y="4321175"/>
            <a:ext cx="5762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430837" y="3240088"/>
            <a:ext cx="5762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B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581775" y="2232025"/>
            <a:ext cx="5762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Times New Roman" panose="02020603050405020304" pitchFamily="18" charset="0"/>
                <a:cs typeface="Arial Unicode MS" panose="020B0604020202020204" pitchFamily="34" charset="-128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it-IT"/>
              <a:t>C</a:t>
            </a: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1752600" y="2520950"/>
            <a:ext cx="1377950" cy="431800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23" name="Line 22"/>
          <p:cNvSpPr>
            <a:spLocks noChangeShapeType="1"/>
          </p:cNvSpPr>
          <p:nvPr/>
        </p:nvSpPr>
        <p:spPr bwMode="auto">
          <a:xfrm flipV="1">
            <a:off x="7777162" y="3635375"/>
            <a:ext cx="0" cy="944563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5497512" y="1900238"/>
            <a:ext cx="3235325" cy="3235325"/>
            <a:chOff x="3512" y="1361"/>
            <a:chExt cx="2038" cy="2038"/>
          </a:xfrm>
        </p:grpSpPr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4510" y="1406"/>
              <a:ext cx="0" cy="1993"/>
            </a:xfrm>
            <a:prstGeom prst="line">
              <a:avLst/>
            </a:prstGeom>
            <a:noFill/>
            <a:ln w="3240" cap="sq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3512" y="2404"/>
              <a:ext cx="1993" cy="0"/>
            </a:xfrm>
            <a:prstGeom prst="line">
              <a:avLst/>
            </a:prstGeom>
            <a:noFill/>
            <a:ln w="32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it-IT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555" y="1361"/>
                  <a:ext cx="224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5pPr>
                  <a:lvl6pPr marL="25146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6pPr>
                  <a:lvl7pPr marL="29718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7pPr>
                  <a:lvl8pPr marL="34290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8pPr>
                  <a:lvl9pPr marL="38862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it-IT" dirty="0">
                    <a:latin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27" name="Text 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55" y="1361"/>
                  <a:ext cx="224" cy="23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19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5326" y="2359"/>
                  <a:ext cx="224" cy="23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1pPr>
                  <a:lvl2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2pPr>
                  <a:lvl3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3pPr>
                  <a:lvl4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4pPr>
                  <a:lvl5pPr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5pPr>
                  <a:lvl6pPr marL="25146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6pPr>
                  <a:lvl7pPr marL="29718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7pPr>
                  <a:lvl8pPr marL="34290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8pPr>
                  <a:lvl9pPr marL="3886200" indent="-228600" defTabSz="449263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Arial Unicode MS" panose="020B0604020202020204" pitchFamily="34" charset="-128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it-IT" dirty="0">
                    <a:latin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28" name="Text 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6" y="2359"/>
                  <a:ext cx="224" cy="23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3465AF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/>
              <p:cNvSpPr txBox="1"/>
              <p:nvPr/>
            </p:nvSpPr>
            <p:spPr>
              <a:xfrm>
                <a:off x="2317884" y="2202270"/>
                <a:ext cx="27365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asellaDiTes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884" y="2202270"/>
                <a:ext cx="273658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559" t="-2174" r="-245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29"/>
              <p:cNvSpPr/>
              <p:nvPr/>
            </p:nvSpPr>
            <p:spPr>
              <a:xfrm>
                <a:off x="7239435" y="4579938"/>
                <a:ext cx="9802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ttangol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435" y="4579938"/>
                <a:ext cx="980205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Segnaposto testo 6"/>
          <p:cNvSpPr>
            <a:spLocks noGrp="1"/>
          </p:cNvSpPr>
          <p:nvPr>
            <p:ph type="body" sz="quarter" idx="10"/>
          </p:nvPr>
        </p:nvSpPr>
        <p:spPr>
          <a:xfrm>
            <a:off x="206644" y="774050"/>
            <a:ext cx="8658387" cy="4448468"/>
          </a:xfrm>
        </p:spPr>
        <p:txBody>
          <a:bodyPr/>
          <a:lstStyle/>
          <a:p>
            <a:r>
              <a:rPr lang="en-US" dirty="0" smtClean="0"/>
              <a:t>there is a </a:t>
            </a:r>
            <a:r>
              <a:rPr lang="en-US" b="1" dirty="0" smtClean="0"/>
              <a:t>bidirectional relationship </a:t>
            </a:r>
            <a:r>
              <a:rPr lang="en-US" dirty="0" smtClean="0"/>
              <a:t>between lines (</a:t>
            </a:r>
            <a:r>
              <a:rPr lang="en-US" i="1" dirty="0" smtClean="0"/>
              <a:t>points</a:t>
            </a:r>
            <a:r>
              <a:rPr lang="en-US" dirty="0" smtClean="0"/>
              <a:t>) in the image space and points (</a:t>
            </a:r>
            <a:r>
              <a:rPr lang="en-US" i="1" dirty="0" smtClean="0"/>
              <a:t>sinusoids</a:t>
            </a:r>
            <a:r>
              <a:rPr lang="en-US" dirty="0" smtClean="0"/>
              <a:t>) in the parameter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to noise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18" y="1309687"/>
            <a:ext cx="8347365" cy="34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Hough transform is not limited to lines, but can be used to detect any parameterizable curve</a:t>
                </a:r>
              </a:p>
              <a:p>
                <a:r>
                  <a:rPr lang="en-US" b="1" dirty="0" smtClean="0"/>
                  <a:t>circles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accumulator matrix is 3-dimensional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b="1" dirty="0" smtClean="0"/>
                  <a:t>ellipses</a:t>
                </a:r>
              </a:p>
              <a:p>
                <a:pPr lvl="1"/>
                <a:r>
                  <a:rPr lang="en-US" dirty="0" smtClean="0"/>
                  <a:t>accumulator matrix is 5-dimensional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/>
                  <a:t>...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dirty="0" smtClean="0"/>
                  <a:t>see </a:t>
                </a:r>
                <a:r>
                  <a:rPr lang="en-US" b="1" dirty="0" smtClean="0"/>
                  <a:t>Generalized Hough Transform</a:t>
                </a:r>
                <a:r>
                  <a:rPr lang="en-US" dirty="0" smtClean="0"/>
                  <a:t> (4-d space)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r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curves 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3611" t="6141" r="58333" b="17017"/>
          <a:stretch/>
        </p:blipFill>
        <p:spPr>
          <a:xfrm>
            <a:off x="6160673" y="1485900"/>
            <a:ext cx="2192751" cy="17526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44461" t="2005" r="5261" b="13434"/>
          <a:stretch/>
        </p:blipFill>
        <p:spPr>
          <a:xfrm>
            <a:off x="5608833" y="3238500"/>
            <a:ext cx="2896992" cy="19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7167" r="14896" b="18500"/>
          <a:stretch/>
        </p:blipFill>
        <p:spPr>
          <a:xfrm>
            <a:off x="4921944" y="1338972"/>
            <a:ext cx="3939954" cy="3385780"/>
          </a:xfrm>
          <a:prstGeom prst="rect">
            <a:avLst/>
          </a:prstGeom>
        </p:spPr>
      </p:pic>
      <p:sp>
        <p:nvSpPr>
          <p:cNvPr id="8" name="Segnaposto testo 4"/>
          <p:cNvSpPr>
            <a:spLocks noGrp="1"/>
          </p:cNvSpPr>
          <p:nvPr>
            <p:ph type="body" sz="quarter" idx="10"/>
          </p:nvPr>
        </p:nvSpPr>
        <p:spPr>
          <a:xfrm>
            <a:off x="206643" y="774050"/>
            <a:ext cx="4316719" cy="4448468"/>
          </a:xfrm>
        </p:spPr>
        <p:txBody>
          <a:bodyPr anchor="ctr" anchorCtr="0"/>
          <a:lstStyle/>
          <a:p>
            <a:r>
              <a:rPr lang="en-US" dirty="0" smtClean="0"/>
              <a:t>use the Hough Line Transform to detect the main lines in a road image</a:t>
            </a:r>
          </a:p>
          <a:p>
            <a:pPr lvl="1"/>
            <a:r>
              <a:rPr lang="en-US" dirty="0" smtClean="0"/>
              <a:t>the input of the Hough Line Transform should be a binary image where the edges have been enhanced</a:t>
            </a:r>
          </a:p>
          <a:p>
            <a:pPr lvl="2"/>
            <a:r>
              <a:rPr lang="en-US" dirty="0" smtClean="0"/>
              <a:t>use a thresholded gradient image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OpenCV</a:t>
            </a:r>
            <a:r>
              <a:rPr lang="en-US" dirty="0" smtClean="0"/>
              <a:t>, the Hough Line Transform is </a:t>
            </a:r>
          </a:p>
          <a:p>
            <a:pPr lvl="2"/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HoughLines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cv::Mat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image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dirty="0" smtClean="0">
                <a:solidFill>
                  <a:srgbClr val="DD00DD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cv::Mat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lines, </a:t>
            </a:r>
            <a:r>
              <a:rPr lang="en-US" sz="1400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drho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dtheta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threshold)</a:t>
            </a:r>
            <a:endParaRPr lang="en-US" sz="1400" dirty="0">
              <a:highlight>
                <a:srgbClr val="FFFFFF"/>
              </a:highlight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the output </a:t>
            </a:r>
            <a:r>
              <a:rPr lang="en-US" sz="1600" dirty="0" smtClean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lines</a:t>
            </a:r>
            <a:r>
              <a:rPr lang="en-US" dirty="0" smtClean="0">
                <a:solidFill>
                  <a:prstClr val="black"/>
                </a:solidFill>
              </a:rPr>
              <a:t> are stored in descending order of accumulation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06645" y="4889064"/>
            <a:ext cx="5478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solution in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exercises/hough-line-detection.cpp</a:t>
            </a:r>
            <a:endParaRPr lang="it-IT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8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33457" cy="4448468"/>
              </a:xfrm>
            </p:spPr>
            <p:txBody>
              <a:bodyPr anchor="ctr" anchorCtr="0"/>
              <a:lstStyle/>
              <a:p>
                <a:pPr marL="266700" indent="-266700">
                  <a:buFont typeface="+mj-lt"/>
                  <a:buAutoNum type="arabicPeriod"/>
                </a:pPr>
                <a:r>
                  <a:rPr lang="en-US" dirty="0" smtClean="0"/>
                  <a:t>initial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(e.g.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266700" indent="-266700">
                  <a:buFont typeface="+mj-lt"/>
                  <a:buAutoNum type="arabicPeriod"/>
                </a:pPr>
                <a:r>
                  <a:rPr lang="en-US" dirty="0" smtClean="0"/>
                  <a:t>global thresholding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65151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pixels brighter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651510" lvl="1" indent="-28575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pixels </a:t>
                </a:r>
                <a:r>
                  <a:rPr lang="en-US" dirty="0" smtClean="0"/>
                  <a:t>darken than (or equal to)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 smtClean="0"/>
              </a:p>
              <a:p>
                <a:pPr marL="266700" indent="-266700">
                  <a:buFont typeface="+mj-lt"/>
                  <a:buAutoNum type="arabicPeriod"/>
                </a:pPr>
                <a:r>
                  <a:rPr lang="en-US" dirty="0" smtClean="0"/>
                  <a:t>computation of the average intensities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66700" indent="-266700">
                  <a:buFont typeface="+mj-lt"/>
                  <a:buAutoNum type="arabicPeriod"/>
                </a:pPr>
                <a:r>
                  <a:rPr lang="en-US" dirty="0" smtClean="0"/>
                  <a:t>new threshold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266700" indent="-266700">
                  <a:buFont typeface="+mj-lt"/>
                  <a:buAutoNum type="arabicPeriod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 smtClean="0"/>
                  <a:t>  back to step </a:t>
                </a:r>
                <a:r>
                  <a:rPr lang="en-US" dirty="0" smtClean="0">
                    <a:solidFill>
                      <a:srgbClr val="0F6FC6"/>
                    </a:solidFill>
                  </a:rPr>
                  <a:t>2</a:t>
                </a:r>
                <a:r>
                  <a:rPr lang="en-US" dirty="0" smtClean="0"/>
                  <a:t> otherwise stop</a:t>
                </a:r>
                <a:endParaRPr lang="en-US" dirty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06645" y="774050"/>
                <a:ext cx="4333457" cy="4448468"/>
              </a:xfrm>
              <a:blipFill rotWithShape="0">
                <a:blip r:embed="rId2"/>
                <a:stretch>
                  <a:fillRect l="-3516" r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thresholding: a simple algorithm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/>
          <a:srcRect l="2499" t="3948" r="66195" b="8349"/>
          <a:stretch/>
        </p:blipFill>
        <p:spPr>
          <a:xfrm>
            <a:off x="4962524" y="942975"/>
            <a:ext cx="1914931" cy="243975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/>
          <a:srcRect l="66731" t="4298" r="2262" b="9075"/>
          <a:stretch/>
        </p:blipFill>
        <p:spPr>
          <a:xfrm>
            <a:off x="6877456" y="2705100"/>
            <a:ext cx="1909356" cy="240982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/>
          <a:srcRect l="34756" t="3948" r="33878" b="8349"/>
          <a:stretch/>
        </p:blipFill>
        <p:spPr>
          <a:xfrm>
            <a:off x="6877456" y="942975"/>
            <a:ext cx="1909356" cy="1762125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962525" y="3358392"/>
            <a:ext cx="1914931" cy="584775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Calibri Light" panose="020F0302020204030204" pitchFamily="34" charset="0"/>
              </a:rPr>
              <a:t>works well only if the histogram is bimodal</a:t>
            </a:r>
            <a:endParaRPr lang="en-US" sz="16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3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Segnaposto testo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aimed at finding the </a:t>
                </a:r>
                <a:r>
                  <a:rPr lang="en-US" b="1" dirty="0"/>
                  <a:t>optimal</a:t>
                </a:r>
                <a:r>
                  <a:rPr lang="en-US" dirty="0"/>
                  <a:t> value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by </a:t>
                </a:r>
                <a:r>
                  <a:rPr lang="en-US" i="1" dirty="0"/>
                  <a:t>interclass variance maximization</a:t>
                </a:r>
                <a:endParaRPr lang="en-US" dirty="0" smtClean="0"/>
              </a:p>
              <a:p>
                <a:r>
                  <a:rPr lang="en-US" dirty="0" smtClean="0"/>
                  <a:t>ingredients</a:t>
                </a:r>
              </a:p>
              <a:p>
                <a:pPr lvl="1"/>
                <a:r>
                  <a:rPr lang="en-US" dirty="0" smtClean="0"/>
                  <a:t>normalized histogram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threshold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 under evaluation (we will implement a brute-force attack)</a:t>
                </a:r>
              </a:p>
              <a:p>
                <a:pPr lvl="1"/>
                <a:r>
                  <a:rPr lang="en-US" dirty="0" smtClean="0"/>
                  <a:t>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(pixels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(pixels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dirty="0"/>
                  <a:t>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d>
                                  <m:dPr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mean global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mean intensity up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" name="Segnaposto test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0">
                <a:blip r:embed="rId2"/>
                <a:stretch>
                  <a:fillRect l="-1549" b="-15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Otsu's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4"/>
              <p:cNvSpPr/>
              <p:nvPr/>
            </p:nvSpPr>
            <p:spPr>
              <a:xfrm>
                <a:off x="4391025" y="3912400"/>
                <a:ext cx="4474006" cy="49096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600" dirty="0" smtClean="0">
                    <a:latin typeface="Calibri Light" panose="020F0302020204030204" pitchFamily="34" charset="0"/>
                  </a:rPr>
                  <a:t>Bayes's Theorem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ettango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25" y="3912400"/>
                <a:ext cx="4474006" cy="490968"/>
              </a:xfrm>
              <a:prstGeom prst="rect">
                <a:avLst/>
              </a:prstGeom>
              <a:blipFill rotWithShape="0">
                <a:blip r:embed="rId3"/>
                <a:stretch>
                  <a:fillRect l="-543" b="-365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5"/>
              <p:cNvSpPr/>
              <p:nvPr/>
            </p:nvSpPr>
            <p:spPr>
              <a:xfrm>
                <a:off x="7645831" y="3258925"/>
                <a:ext cx="1219200" cy="584775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 smtClean="0">
                  <a:latin typeface="Calibri Light" panose="020F03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6" name="Rettango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831" y="3258925"/>
                <a:ext cx="1219200" cy="584775"/>
              </a:xfrm>
              <a:prstGeom prst="rect">
                <a:avLst/>
              </a:prstGeom>
              <a:blipFill rotWithShape="0">
                <a:blip r:embed="rId4"/>
                <a:stretch>
                  <a:fillRect b="-40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369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">
  <a:themeElements>
    <a:clrScheme name="Personalizzato 2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70C0"/>
      </a:hlink>
      <a:folHlink>
        <a:srgbClr val="85DFD0"/>
      </a:folHlink>
    </a:clrScheme>
    <a:fontScheme name="Equinozi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nozi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43227</TotalTime>
  <Words>3047</Words>
  <Application>Microsoft Office PowerPoint</Application>
  <PresentationFormat>Presentazione su schermo (16:10)</PresentationFormat>
  <Paragraphs>539</Paragraphs>
  <Slides>77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77</vt:i4>
      </vt:variant>
    </vt:vector>
  </HeadingPairs>
  <TitlesOfParts>
    <vt:vector size="90" baseType="lpstr">
      <vt:lpstr>Arial Unicode MS</vt:lpstr>
      <vt:lpstr>Calibri</vt:lpstr>
      <vt:lpstr>Calibri Light</vt:lpstr>
      <vt:lpstr>Cambria Math</vt:lpstr>
      <vt:lpstr>Consolas</vt:lpstr>
      <vt:lpstr>Constantia</vt:lpstr>
      <vt:lpstr>Courier New</vt:lpstr>
      <vt:lpstr>Symbol</vt:lpstr>
      <vt:lpstr>Times New Roman</vt:lpstr>
      <vt:lpstr>Trebuchet MS</vt:lpstr>
      <vt:lpstr>Wingdings</vt:lpstr>
      <vt:lpstr>Wingdings 2</vt:lpstr>
      <vt:lpstr>Master</vt:lpstr>
      <vt:lpstr>Presentazione standard di PowerPoint</vt:lpstr>
      <vt:lpstr>Binary images</vt:lpstr>
      <vt:lpstr>Thresholding</vt:lpstr>
      <vt:lpstr>Thresholding</vt:lpstr>
      <vt:lpstr>Choosing the threshold T</vt:lpstr>
      <vt:lpstr>Noise role in thresholding</vt:lpstr>
      <vt:lpstr>Illumination and reflection role in thresholding</vt:lpstr>
      <vt:lpstr>Global thresholding: a simple algorithm</vt:lpstr>
      <vt:lpstr>Otsu's method</vt:lpstr>
      <vt:lpstr>Otsu's method</vt:lpstr>
      <vt:lpstr>Otsu's method: example</vt:lpstr>
      <vt:lpstr>Global thresholding on noisy images</vt:lpstr>
      <vt:lpstr>Global thresholding on unbalanced images</vt:lpstr>
      <vt:lpstr>Global thresholding on unbalanced images</vt:lpstr>
      <vt:lpstr>Variable thresholding: image partitioning</vt:lpstr>
      <vt:lpstr>Variable thresholding: edge-based</vt:lpstr>
      <vt:lpstr>Variable thresholding: edge-based</vt:lpstr>
      <vt:lpstr>Other thresholding methods</vt:lpstr>
      <vt:lpstr>Binary image analysis</vt:lpstr>
      <vt:lpstr>Motivations</vt:lpstr>
      <vt:lpstr>Connected Components</vt:lpstr>
      <vt:lpstr>Adjacency</vt:lpstr>
      <vt:lpstr>Paths</vt:lpstr>
      <vt:lpstr>Connected components</vt:lpstr>
      <vt:lpstr>Connected components and adjacency</vt:lpstr>
      <vt:lpstr>Connected Component Labeling</vt:lpstr>
      <vt:lpstr>Connected Component Labeling</vt:lpstr>
      <vt:lpstr>Connected Component Labeling</vt:lpstr>
      <vt:lpstr>Connected Component Labeling</vt:lpstr>
      <vt:lpstr>Connected Component Labeling</vt:lpstr>
      <vt:lpstr>Connected Component Labeling</vt:lpstr>
      <vt:lpstr>Connected Component Labeling</vt:lpstr>
      <vt:lpstr>Connected Component Labeling</vt:lpstr>
      <vt:lpstr>Connected Component Analysis</vt:lpstr>
      <vt:lpstr>Exercise</vt:lpstr>
      <vt:lpstr>Exercise</vt:lpstr>
      <vt:lpstr>Mathematical Morphology (for binary images)</vt:lpstr>
      <vt:lpstr>Morphological processing</vt:lpstr>
      <vt:lpstr>Definitions</vt:lpstr>
      <vt:lpstr>Structuring element</vt:lpstr>
      <vt:lpstr>Dilation and Erosion: definition</vt:lpstr>
      <vt:lpstr>Dilation: examples</vt:lpstr>
      <vt:lpstr>Dilation: examples</vt:lpstr>
      <vt:lpstr>Erosion: examples</vt:lpstr>
      <vt:lpstr>Erosion: examples</vt:lpstr>
      <vt:lpstr>Duality between dilation and erosion</vt:lpstr>
      <vt:lpstr>Opening and Closing: definition</vt:lpstr>
      <vt:lpstr>Opening and Closing: properties</vt:lpstr>
      <vt:lpstr>Opening and Closing: an example</vt:lpstr>
      <vt:lpstr>Opening and Closing: an example</vt:lpstr>
      <vt:lpstr>Exercise</vt:lpstr>
      <vt:lpstr>Border extraction</vt:lpstr>
      <vt:lpstr>Hit-or-Miss</vt:lpstr>
      <vt:lpstr>Hit-or-Miss</vt:lpstr>
      <vt:lpstr>Hit-or-Miss</vt:lpstr>
      <vt:lpstr>Thinning and Skeletonization</vt:lpstr>
      <vt:lpstr>Skeletonization: example</vt:lpstr>
      <vt:lpstr>Exercise</vt:lpstr>
      <vt:lpstr>Reconstruction</vt:lpstr>
      <vt:lpstr>Reconstruction</vt:lpstr>
      <vt:lpstr>Reconstruction by Dilation (1/2)</vt:lpstr>
      <vt:lpstr>Reconstruction by Dilation (2/2)</vt:lpstr>
      <vt:lpstr>Opening by Reconstruction</vt:lpstr>
      <vt:lpstr>Hole filling through reconstruction</vt:lpstr>
      <vt:lpstr>Exercise</vt:lpstr>
      <vt:lpstr>     Hough Transform</vt:lpstr>
      <vt:lpstr>Motivation</vt:lpstr>
      <vt:lpstr>Equation of a line</vt:lpstr>
      <vt:lpstr>From image space to parameter space</vt:lpstr>
      <vt:lpstr>From image space to parameter space</vt:lpstr>
      <vt:lpstr>From image space to parameter space</vt:lpstr>
      <vt:lpstr>Accumulator matrix</vt:lpstr>
      <vt:lpstr>Polar coordinates</vt:lpstr>
      <vt:lpstr>From image space to parameter space (polar coordinates)</vt:lpstr>
      <vt:lpstr>Robustness to noise</vt:lpstr>
      <vt:lpstr>Other curves </vt:lpstr>
      <vt:lpstr>Exercise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Alessandro</dc:creator>
  <cp:lastModifiedBy>Alessandro Bria</cp:lastModifiedBy>
  <cp:revision>2579</cp:revision>
  <cp:lastPrinted>2016-02-02T08:24:15Z</cp:lastPrinted>
  <dcterms:created xsi:type="dcterms:W3CDTF">2009-07-02T08:29:41Z</dcterms:created>
  <dcterms:modified xsi:type="dcterms:W3CDTF">2018-03-28T07:43:08Z</dcterms:modified>
</cp:coreProperties>
</file>